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7.png" ContentType="image/png"/>
  <Override PartName="/ppt/media/image6.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wmf" ContentType="image/x-wmf"/>
  <Override PartName="/ppt/media/image13.png" ContentType="image/png"/>
  <Override PartName="/ppt/media/image14.png" ContentType="image/png"/>
  <Override PartName="/ppt/media/image15.png" ContentType="image/png"/>
  <Override PartName="/ppt/media/image16.jpeg" ContentType="image/jpeg"/>
  <Override PartName="/ppt/media/image17.jpeg" ContentType="image/jpeg"/>
  <Override PartName="/ppt/media/image18.jpeg" ContentType="image/jpeg"/>
  <Override PartName="/ppt/media/image19.jpeg" ContentType="image/jpeg"/>
  <Override PartName="/ppt/media/image20.png" ContentType="image/png"/>
  <Override PartName="/ppt/media/image21.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50.xml.rels" ContentType="application/vnd.openxmlformats-package.relationships+xml"/>
  <Override PartName="/ppt/slides/_rels/slide151.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160.xml.rels" ContentType="application/vnd.openxmlformats-package.relationships+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Lst>
  <p:sldSz cx="10080625" cy="567055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2"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7"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1"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4"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1"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1"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6"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8"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3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0"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2"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3"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8"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0"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1"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2"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3"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9"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2" descr="HORIZ NO SCREENED DIAMOND copy"/>
          <p:cNvPicPr/>
          <p:nvPr/>
        </p:nvPicPr>
        <p:blipFill>
          <a:blip r:embed="rId2"/>
          <a:stretch/>
        </p:blipFill>
        <p:spPr>
          <a:xfrm>
            <a:off x="0" y="0"/>
            <a:ext cx="10073520" cy="5663880"/>
          </a:xfrm>
          <a:prstGeom prst="rect">
            <a:avLst/>
          </a:prstGeom>
          <a:ln w="9360">
            <a:noFill/>
          </a:ln>
        </p:spPr>
      </p:pic>
      <p:sp>
        <p:nvSpPr>
          <p:cNvPr id="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Picture 2" descr="HORIZ NO SCREENED DIAMOND copy"/>
          <p:cNvPicPr/>
          <p:nvPr/>
        </p:nvPicPr>
        <p:blipFill>
          <a:blip r:embed="rId2"/>
          <a:stretch/>
        </p:blipFill>
        <p:spPr>
          <a:xfrm>
            <a:off x="0" y="0"/>
            <a:ext cx="10073520" cy="5663880"/>
          </a:xfrm>
          <a:prstGeom prst="rect">
            <a:avLst/>
          </a:prstGeom>
          <a:ln w="9360">
            <a:noFill/>
          </a:ln>
        </p:spPr>
      </p:pic>
      <p:sp>
        <p:nvSpPr>
          <p:cNvPr id="4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1"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 name="" descr=""/>
          <p:cNvPicPr/>
          <p:nvPr/>
        </p:nvPicPr>
        <p:blipFill>
          <a:blip r:embed="rId2"/>
          <a:stretch/>
        </p:blipFill>
        <p:spPr>
          <a:xfrm>
            <a:off x="0" y="0"/>
            <a:ext cx="10076400" cy="5666400"/>
          </a:xfrm>
          <a:prstGeom prst="rect">
            <a:avLst/>
          </a:prstGeom>
          <a:ln w="0">
            <a:noFill/>
          </a:ln>
        </p:spPr>
      </p:pic>
      <p:sp>
        <p:nvSpPr>
          <p:cNvPr id="7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0"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7" name="Picture 2" descr="HORIZ NO SCREENED DIAMOND copy"/>
          <p:cNvPicPr/>
          <p:nvPr/>
        </p:nvPicPr>
        <p:blipFill>
          <a:blip r:embed="rId2"/>
          <a:stretch/>
        </p:blipFill>
        <p:spPr>
          <a:xfrm>
            <a:off x="0" y="0"/>
            <a:ext cx="10073520" cy="5663880"/>
          </a:xfrm>
          <a:prstGeom prst="rect">
            <a:avLst/>
          </a:prstGeom>
          <a:ln w="9360">
            <a:noFill/>
          </a:ln>
        </p:spPr>
      </p:pic>
      <p:sp>
        <p:nvSpPr>
          <p:cNvPr id="1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9"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7.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146.xml.rels><?xml version="1.0" encoding="UTF-8"?>
<Relationships xmlns="http://schemas.openxmlformats.org/package/2006/relationships"><Relationship Id="rId1" Type="http://schemas.openxmlformats.org/officeDocument/2006/relationships/hyperlink" Target="file:///C:/Users/ai2n/Videos/General%20Course%20-%20Videos/backscatter%20-%20w1aw-8%20in%20oh.wmv" TargetMode="External"/><Relationship Id="rId2" Type="http://schemas.openxmlformats.org/officeDocument/2006/relationships/slideLayout" Target="../slideLayouts/slideLayout37.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8.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7.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7.png"/><Relationship Id="rId3" Type="http://schemas.openxmlformats.org/officeDocument/2006/relationships/image" Target="../media/image7.png"/><Relationship Id="rId4"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hyperlink" Target="file:///C:/Users/ai2n/Videos/General%20Course%20-%20Videos/er4dx%2010m%20multipath%20echo%20-%2012_09%20utc%204_12_2013.wmv" TargetMode="External"/><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hyperlink" Target="file:///C:/Users/ai2n/Videos/General%20Course%20-%20Videos/VE3EN_6m_SSB_AURORA_Short.wmv" TargetMode="External"/><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7"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8"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9"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0"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1" name="CustomShape 6"/>
          <p:cNvSpPr/>
          <p:nvPr/>
        </p:nvSpPr>
        <p:spPr>
          <a:xfrm>
            <a:off x="2103120" y="1097280"/>
            <a:ext cx="6048360" cy="2806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000" spc="-1" strike="noStrike">
                <a:solidFill>
                  <a:srgbClr val="000000"/>
                </a:solidFill>
                <a:latin typeface="Arial"/>
                <a:ea typeface="MS PGothic"/>
              </a:rPr>
              <a:t>General License Course</a:t>
            </a:r>
            <a:r>
              <a:rPr b="0" lang="en-US" sz="1800" spc="-1" strike="noStrike">
                <a:solidFill>
                  <a:srgbClr val="000000"/>
                </a:solidFill>
                <a:latin typeface="Arial"/>
                <a:ea typeface="DejaVu Sans"/>
              </a:rPr>
              <a:t> </a:t>
            </a:r>
            <a:br>
              <a:rPr sz="1800"/>
            </a:br>
            <a:r>
              <a:rPr b="1" lang="en-US" sz="4000" spc="-1" strike="noStrike">
                <a:solidFill>
                  <a:srgbClr val="000000"/>
                </a:solidFill>
                <a:latin typeface="Arial"/>
                <a:ea typeface="MS PGothic"/>
              </a:rPr>
              <a:t>Chapter 4.4</a:t>
            </a:r>
            <a:endParaRPr b="0" lang="en-US" sz="4000" spc="-1" strike="noStrike">
              <a:solidFill>
                <a:srgbClr val="000000"/>
              </a:solidFill>
              <a:latin typeface="Arial"/>
            </a:endParaRPr>
          </a:p>
          <a:p>
            <a:pPr algn="ctr">
              <a:lnSpc>
                <a:spcPct val="100000"/>
              </a:lnSpc>
            </a:pPr>
            <a:endParaRPr b="0" lang="en-US" sz="4000" spc="-1" strike="noStrike">
              <a:solidFill>
                <a:srgbClr val="000000"/>
              </a:solidFill>
              <a:latin typeface="Arial"/>
            </a:endParaRPr>
          </a:p>
          <a:p>
            <a:pPr algn="ctr">
              <a:lnSpc>
                <a:spcPct val="100000"/>
              </a:lnSpc>
            </a:pPr>
            <a:r>
              <a:rPr b="1" lang="en-US" sz="3200" spc="-1" strike="noStrike">
                <a:solidFill>
                  <a:srgbClr val="000000"/>
                </a:solidFill>
                <a:latin typeface="Arial"/>
                <a:ea typeface="MS PGothic"/>
              </a:rPr>
              <a:t>Reactance</a:t>
            </a:r>
            <a:endParaRPr b="0" lang="en-US" sz="3200" spc="-1" strike="noStrike">
              <a:solidFill>
                <a:srgbClr val="000000"/>
              </a:solidFill>
              <a:latin typeface="Arial"/>
            </a:endParaRPr>
          </a:p>
        </p:txBody>
      </p:sp>
      <p:sp>
        <p:nvSpPr>
          <p:cNvPr id="162" name="CustomShape 7"/>
          <p:cNvSpPr/>
          <p:nvPr/>
        </p:nvSpPr>
        <p:spPr>
          <a:xfrm>
            <a:off x="6858000" y="3017520"/>
            <a:ext cx="176400" cy="59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
          <p:cNvSpPr/>
          <p:nvPr/>
        </p:nvSpPr>
        <p:spPr>
          <a:xfrm>
            <a:off x="457200" y="36576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G5A03 - Which of the following is opposition to the flow of alternating current in an inductor?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Conductance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Reluctance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Admittance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Reactance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
          <p:cNvSpPr/>
          <p:nvPr/>
        </p:nvSpPr>
        <p:spPr>
          <a:xfrm>
            <a:off x="457200" y="45720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G3A05 - What is the solar flux index?</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measure of the highest frequency that is useful for ionospheric propagation between two points on Earth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count of sunspots that is adjusted for solar emissions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Another name for the American sunspot number</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measure of solar radiation with a wavelength of 10.7 centimeters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
          <p:cNvSpPr/>
          <p:nvPr/>
        </p:nvSpPr>
        <p:spPr>
          <a:xfrm>
            <a:off x="457200" y="45720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G3A05 - What is the solar flux index?</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measure of the highest frequency that is useful for ionospheric propagation between two points on Earth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count of sunspots that is adjusted for solar emissions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Another name for the American sunspot number</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 measure of solar radiation with a wavelength of 10.7 centimeters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
          <p:cNvSpPr/>
          <p:nvPr/>
        </p:nvSpPr>
        <p:spPr>
          <a:xfrm>
            <a:off x="457200" y="45720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G3A07 - At what point in the solar cycle does the 20-meter band usually support worldwide propagation during daylight hours?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At the summer solstice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Only at the maximum point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Only at the minimum point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At any point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
          <p:cNvSpPr/>
          <p:nvPr/>
        </p:nvSpPr>
        <p:spPr>
          <a:xfrm>
            <a:off x="457200" y="45720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G3A07 - At what point in the solar cycle does the 20-meter band usually support worldwide propagation during daylight hours?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At the summer solstice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Only at the maximum point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Only at the minimum point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At any point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
          <p:cNvSpPr/>
          <p:nvPr/>
        </p:nvSpPr>
        <p:spPr>
          <a:xfrm>
            <a:off x="457200" y="45720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G3A10 - What causes HF propagation conditions to vary periodically in a 26- to 28-day cycle?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Long term oscillations in the upper atmosphere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Cyclic variation in Earth's radiation belts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Rotation of the Sun's surface layers around its axis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position of the Moon in its orbit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
          <p:cNvSpPr/>
          <p:nvPr/>
        </p:nvSpPr>
        <p:spPr>
          <a:xfrm>
            <a:off x="457200" y="45720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G3A10 - What causes HF propagation conditions to vary periodically in a 26- to 28-day cycle?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Long term oscillations in the upper atmosphere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Cyclic variation in Earth's radiation belts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Rotation of the Sun's surface layers around its axis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position of the Moon in its orbit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G3A12 - What does the K-index measure?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relative position of sunspots on the surface of the Sun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short-term stability of Earth's geomagnetic field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short-term stability of the Sun's magnetic field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solar radio flux at Boulder, Colorado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G3A12 - What does the K-index measure?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relative position of sunspots on the surface of the Sun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The short-term stability of Earth's geomagnetic field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short-term stability of the Sun's magnetic field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solar radio flux at Boulder, Colorado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G3A13 - What does the A-index measure?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relative position of sunspots on the surface of the Sun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amount of polarization of the Sun's electric field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long-term stability of Earth's geomagnetic field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solar radio flux at Boulder, Colorado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G3A13 - What does the A-index measure?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relative position of sunspots on the surface of the Sun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amount of polarization of the Sun's electric field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The long-term stability of Earth's geomagnetic field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solar radio flux at Boulder, Colorado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
          <p:cNvSpPr/>
          <p:nvPr/>
        </p:nvSpPr>
        <p:spPr>
          <a:xfrm>
            <a:off x="457200" y="36576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G5A04 - Which of the following is opposition to the flow of alternating current in a capacitor?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Conductance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Reluctance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Reactance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Admittance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G3B12 - Which of the following is typical of the lower HF frequencies during the summer?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Poor propagation at any time of day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World-wide propagation during daylight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Heavy distortion on signals due to photon absorption</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High levels of atmospheric noise or static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G3B12 - Which of the following is typical of the lower HF frequencies during the summer?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Poor propagation at any time of day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World-wide propagation during daylight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Heavy distortion on signals due to photon absorption</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High levels of atmospheric noise or static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
          <p:cNvSpPr/>
          <p:nvPr/>
        </p:nvSpPr>
        <p:spPr>
          <a:xfrm>
            <a:off x="640080" y="450360"/>
            <a:ext cx="923364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G3A02 - What effect does a sudden ionospheric disturbance have on the daytime ionospheric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It enhances propagation on all HF frequencies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It disrupts signals on lower frequencies more than those on higher frequencies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It disrupts communications via satellite more than direct communications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None, because only areas on the night side of the Earth are affected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
          <p:cNvSpPr/>
          <p:nvPr/>
        </p:nvSpPr>
        <p:spPr>
          <a:xfrm>
            <a:off x="640080" y="450360"/>
            <a:ext cx="923364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G3A02 - What effect does a sudden ionospheric disturbance have on the daytime ionospheric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It enhances propagation on all HF frequencies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It disrupts signals on lower frequencies more than those on higher frequencies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It disrupts communications via satellite more than direct communications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None, because only areas on the night side of the Earth are affected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G3A03 - Approximately how long does it take the increased ultraviolet and X-ray radiation from a solar flare to affect radio propagation on Earth?</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28 days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 to 2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8 minutes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20 to 40 hours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G3A03 - Approximately how long does it take the increased ultraviolet and X-ray radiation from a solar flare to affect radio propagation on Earth?</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28 days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 to 2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8 minutes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20 to 40 hours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G3A06 - What is a geomagnetic storm?</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sudden drop in the solar flux index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thunderstorm that affects radio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Ripples in the geomagnetic force</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temporary disturbance in Earth's geomagnetic field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G3A06 - What is a geomagnetic storm?</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sudden drop in the solar flux index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thunderstorm that affects radio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Ripples in the geomagnetic force</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 temporary disturbance in Earth's geomagnetic field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G3A08 - How can a geomagnetic storm affect HF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Improve high-latitude HF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Degrade ground wave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Improve ground wave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Degrade high-latitude HF propagation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G3A08 - How can a geomagnetic storm affect HF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Improve high-latitude HF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Degrade ground wave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Improve ground wave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Degrade high-latitude HF propagation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
          <p:cNvSpPr/>
          <p:nvPr/>
        </p:nvSpPr>
        <p:spPr>
          <a:xfrm>
            <a:off x="457200" y="36576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G5A04 - Which of the following is opposition to the flow of alternating current in a capacitor?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Conductance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Reluctance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Reactance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Admittance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G3A09 - How can high geomagnetic activity benefit radio communications?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Creates auroras that can reflect VHF signals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Increases signal strength for HF signals passing through the polar regions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Improve HF long path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Reduce long delayed echoes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G3A09 - How can high geomagnetic activity benefit radio communications?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Creates auroras that can reflect VHF signals</a:t>
            </a: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Increases signal strength for HF signals passing through the polar regions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Improve HF long path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Reduce long delayed echoes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G3A11 - How long does it take a coronal mass ejection to affect radio propagation on Earth?</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28 days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14 days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4 to 8 minutes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15 hours to several days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G3A11 - How long does it take a coronal mass ejection to affect radio propagation on Earth?</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28 days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14 days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4 to 8 minutes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15 hours to several days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G3A14 - How is long distance radio communication usually affected by the charged particles that reach Earth from solar coronal holes?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HF communication is improved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HF communication is disturbed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VHF/UHF ducting is improved</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VHF/UHF ducting is disturbed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G3A14 - How is long distance radio communication usually affected by the charged particles that reach Earth from solar coronal holes?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HF communication is improved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HF communication is disturbed</a:t>
            </a: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VHF/UHF ducting is improved</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VHF/UHF ducting is disturbed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G3B02 - What factors affect the MUF?</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Path distance and location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Time of day and season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Solar radiation and ionospheric disturbances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
          <p:cNvSpPr/>
          <p:nvPr/>
        </p:nvSpPr>
        <p:spPr>
          <a:xfrm>
            <a:off x="640080" y="450360"/>
            <a:ext cx="923364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G3B02 - What factors affect the MUF?</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Path distance and location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Time of day and season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Solar radiation and ionospheric disturbances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G3B03 - Which frequency will have the least attenuation for long-distance skip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Just below the MUF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Just above the LUF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Just below the critical frequency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Just above the critical frequency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G3B03 - Which frequency will have the least attenuation for long-distance skip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Just below the MUF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Just above the LUF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Just below the critical frequency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Just above the critical frequency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
          <p:cNvSpPr/>
          <p:nvPr/>
        </p:nvSpPr>
        <p:spPr>
          <a:xfrm>
            <a:off x="457200" y="365760"/>
            <a:ext cx="9142200" cy="4150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G5A05 - How does an inductor react to AC?</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As the frequency of the applied AC increases, the reactance decreases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As the amplitude of the applied AC increases, the reactance increases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As the amplitude of the applied AC increases, the reactance decreases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As the frequency of the applied AC increases, the reactance increases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G3B04 - Which of the following is a way to determine current propagation on a desired band from your station?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Use a network of automated receiving stations on the internet to see where your transmissions are being received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Check the A-index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Send a series of dots and listen for echoes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G3B04 - Which of the following is a way to determine current propagation on a desired band from your station?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Use a network of automated receiving stations on the internet to see where your transmissions are being received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Check the A-index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Send a series of dots and listen for echoes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G3B05 - How does the ionosphere affect radio waves with frequencies below the MUF and above the LUF?</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They are refracted back to Earth</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They pass through the ionosphere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They are amplified by interaction with the ionosphere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They are refracted and trapped in the ionosphere to circle Earth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G3B05 - How does the ionosphere affect radio waves with frequencies below the MUF and above the LUF?</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They are refracted back to Earth</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They pass through the ionosphere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They are amplified by interaction with the ionosphere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They are refracted and trapped in the ionosphere to circle Earth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G3B06 - What usually happens to radio waves with frequencies below the LUF?</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They are refracted back to Earth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They pass through the ionosphere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They are attenuated before reaching the destination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They are refracted and trapped in the ionosphere to circle Earth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
          <p:cNvSpPr/>
          <p:nvPr/>
        </p:nvSpPr>
        <p:spPr>
          <a:xfrm>
            <a:off x="640080" y="45036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G3B06 - What usually happens to radio waves with frequencies below the LUF?</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They are refracted back to Earth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They pass through the ionosphere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They are attenuated before reaching the destination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They are refracted and trapped in the ionosphere to circle Earth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G3B07 - What does LUF stand for?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Lowest Usable Frequency for communications between two specific points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Lowest Usable Frequency for communications to any point outside a 100-mile radius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Lowest Usable Frequency during a 24-hour period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30303"/>
                </a:solidFill>
                <a:latin typeface="Arial"/>
                <a:ea typeface="NSimSun"/>
              </a:rPr>
              <a:t>D. Lowest Usable Frequency during the past 60 minutes </a:t>
            </a:r>
            <a:r>
              <a:rPr b="0" lang="en-US" sz="2200" spc="-1" strike="noStrike">
                <a:solidFill>
                  <a:srgbClr val="000000"/>
                </a:solidFill>
                <a:latin typeface="Arial"/>
                <a:ea typeface="NSimSun"/>
              </a:rPr>
              <a: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G3B07 - What does LUF stand for?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The Lowest Usable Frequency for communications between two specific points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Lowest Usable Frequency for communications to any point outside a 100-mile radius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Lowest Usable Frequency during a 24-hour period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30303"/>
                </a:solidFill>
                <a:latin typeface="Arial"/>
                <a:ea typeface="NSimSun"/>
              </a:rPr>
              <a:t>D. Lowest Usable Frequency during the past 60 minutes </a:t>
            </a:r>
            <a:r>
              <a:rPr b="0" lang="en-US" sz="2200" spc="-1" strike="noStrike">
                <a:solidFill>
                  <a:srgbClr val="000000"/>
                </a:solidFill>
                <a:latin typeface="Arial"/>
                <a:ea typeface="NSimSun"/>
              </a:rPr>
              <a: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G3B08 - What does MUF stand for?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Minimum Usable Frequency for communications between two points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Maximum Usable Frequency for communications between two points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Minimum Usable Frequency during a 24-hour period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Maximum Usable Frequency during a 24-hour period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G3B08 - What does MUF stand for?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Minimum Usable Frequency for communications between two points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The Maximum Usable Frequency for communications between two points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Minimum Usable Frequency during a 24-hour period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Maximum Usable Frequency during a 24-hour period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
          <p:cNvSpPr/>
          <p:nvPr/>
        </p:nvSpPr>
        <p:spPr>
          <a:xfrm>
            <a:off x="457200" y="365760"/>
            <a:ext cx="9142200" cy="4150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G5A05 - How does an inductor react to AC?</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As the frequency of the applied AC increases, the reactance decreases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As the amplitude of the applied AC increases, the reactance increases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As the amplitude of the applied AC increases, the reactance decreases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As the frequency of the applied AC increases, the reactance increases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G3B11 What happens to HF propagation when the LUF exceeds the MUF?</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Propagation via ordinary skywave communications is not possible over that path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HF communications over the path are enhanced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Double-hop propagation along the path is more common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Propagation over the path on all HF frequencies is enhanced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
          <p:cNvSpPr/>
          <p:nvPr/>
        </p:nvSpPr>
        <p:spPr>
          <a:xfrm>
            <a:off x="640080" y="450360"/>
            <a:ext cx="923364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G3B11 What happens to HF propagation when the LUF exceeds the MUF?</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Propagation via ordinary skywave communications is not possible over that path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HF communications over the path are enhanced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Double-hop propagation along the path is more common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Propagation over the path on all HF frequencies is enhanced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4"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5"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6"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7"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08" name="CustomShape 6"/>
          <p:cNvSpPr/>
          <p:nvPr/>
        </p:nvSpPr>
        <p:spPr>
          <a:xfrm>
            <a:off x="2103120" y="1097280"/>
            <a:ext cx="6048360" cy="2412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000" spc="-1" strike="noStrike">
                <a:solidFill>
                  <a:srgbClr val="000000"/>
                </a:solidFill>
                <a:latin typeface="Arial"/>
                <a:ea typeface="MS PGothic"/>
              </a:rPr>
              <a:t>General License Course</a:t>
            </a:r>
            <a:r>
              <a:rPr b="0" lang="en-US" sz="1800" spc="-1" strike="noStrike">
                <a:solidFill>
                  <a:srgbClr val="000000"/>
                </a:solidFill>
                <a:latin typeface="Arial"/>
                <a:ea typeface="DejaVu Sans"/>
              </a:rPr>
              <a:t> </a:t>
            </a:r>
            <a:br>
              <a:rPr sz="1800"/>
            </a:br>
            <a:r>
              <a:rPr b="1" lang="en-US" sz="4000" spc="-1" strike="noStrike">
                <a:solidFill>
                  <a:srgbClr val="000000"/>
                </a:solidFill>
                <a:latin typeface="Arial"/>
                <a:ea typeface="MS PGothic"/>
              </a:rPr>
              <a:t>Chapter 8.3</a:t>
            </a:r>
            <a:endParaRPr b="0" lang="en-US" sz="4000" spc="-1" strike="noStrike">
              <a:solidFill>
                <a:srgbClr val="000000"/>
              </a:solidFill>
              <a:latin typeface="Arial"/>
            </a:endParaRPr>
          </a:p>
          <a:p>
            <a:pPr algn="ctr">
              <a:lnSpc>
                <a:spcPct val="100000"/>
              </a:lnSpc>
            </a:pPr>
            <a:endParaRPr b="0" lang="en-US" sz="4000" spc="-1" strike="noStrike">
              <a:solidFill>
                <a:srgbClr val="000000"/>
              </a:solidFill>
              <a:latin typeface="Arial"/>
            </a:endParaRPr>
          </a:p>
          <a:p>
            <a:pPr algn="ctr">
              <a:lnSpc>
                <a:spcPct val="100000"/>
              </a:lnSpc>
            </a:pPr>
            <a:r>
              <a:rPr b="1" lang="en-US" sz="4400" spc="-1" strike="noStrike">
                <a:solidFill>
                  <a:srgbClr val="000000"/>
                </a:solidFill>
                <a:latin typeface="Arial"/>
                <a:ea typeface="MS PGothic"/>
              </a:rPr>
              <a:t>Scatter Modes</a:t>
            </a:r>
            <a:endParaRPr b="0" lang="en-US" sz="4400" spc="-1" strike="noStrike">
              <a:solidFill>
                <a:srgbClr val="000000"/>
              </a:solidFill>
              <a:latin typeface="Arial"/>
            </a:endParaRPr>
          </a:p>
        </p:txBody>
      </p:sp>
      <p:sp>
        <p:nvSpPr>
          <p:cNvPr id="609" name="CustomShape 7"/>
          <p:cNvSpPr/>
          <p:nvPr/>
        </p:nvSpPr>
        <p:spPr>
          <a:xfrm>
            <a:off x="6858000" y="3017520"/>
            <a:ext cx="176400" cy="59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1"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2"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3"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4"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5" name="CustomShape 6"/>
          <p:cNvSpPr/>
          <p:nvPr/>
        </p:nvSpPr>
        <p:spPr>
          <a:xfrm>
            <a:off x="504000" y="226080"/>
            <a:ext cx="9068040" cy="9424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Ionospheric Reflections</a:t>
            </a:r>
            <a:endParaRPr b="0" lang="en-US" sz="4400" spc="-1" strike="noStrike">
              <a:solidFill>
                <a:srgbClr val="000000"/>
              </a:solidFill>
              <a:latin typeface="Arial"/>
            </a:endParaRPr>
          </a:p>
        </p:txBody>
      </p:sp>
      <p:pic>
        <p:nvPicPr>
          <p:cNvPr id="616" name="" descr=""/>
          <p:cNvPicPr/>
          <p:nvPr/>
        </p:nvPicPr>
        <p:blipFill>
          <a:blip r:embed="rId1"/>
          <a:stretch/>
        </p:blipFill>
        <p:spPr>
          <a:xfrm>
            <a:off x="3466080" y="1108800"/>
            <a:ext cx="6127560" cy="4269600"/>
          </a:xfrm>
          <a:prstGeom prst="rect">
            <a:avLst/>
          </a:prstGeom>
          <a:ln w="0">
            <a:noFill/>
          </a:ln>
        </p:spPr>
      </p:pic>
      <p:sp>
        <p:nvSpPr>
          <p:cNvPr id="617" name="CustomShape 7"/>
          <p:cNvSpPr/>
          <p:nvPr/>
        </p:nvSpPr>
        <p:spPr>
          <a:xfrm>
            <a:off x="822960" y="2194560"/>
            <a:ext cx="2464920" cy="711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4400" spc="-1" strike="noStrike">
                <a:solidFill>
                  <a:srgbClr val="000000"/>
                </a:solidFill>
                <a:latin typeface="Arial"/>
                <a:ea typeface="Arial"/>
              </a:rPr>
              <a:t>Scatter</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19"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0"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1"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2"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3" name="CustomShape 6"/>
          <p:cNvSpPr/>
          <p:nvPr/>
        </p:nvSpPr>
        <p:spPr>
          <a:xfrm>
            <a:off x="504000" y="226080"/>
            <a:ext cx="9068040" cy="9424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Scatter Modes</a:t>
            </a:r>
            <a:endParaRPr b="0" lang="en-US" sz="4400" spc="-1" strike="noStrike">
              <a:solidFill>
                <a:srgbClr val="000000"/>
              </a:solidFill>
              <a:latin typeface="Arial"/>
            </a:endParaRPr>
          </a:p>
        </p:txBody>
      </p:sp>
      <p:sp>
        <p:nvSpPr>
          <p:cNvPr id="624" name="CustomShape 7"/>
          <p:cNvSpPr/>
          <p:nvPr/>
        </p:nvSpPr>
        <p:spPr>
          <a:xfrm>
            <a:off x="457200" y="1326600"/>
            <a:ext cx="9414360" cy="3284640"/>
          </a:xfrm>
          <a:prstGeom prst="rect">
            <a:avLst/>
          </a:prstGeom>
          <a:noFill/>
          <a:ln w="0">
            <a:noFill/>
          </a:ln>
        </p:spPr>
        <p:style>
          <a:lnRef idx="0"/>
          <a:fillRef idx="0"/>
          <a:effectRef idx="0"/>
          <a:fontRef idx="minor"/>
        </p:style>
        <p:txBody>
          <a:bodyPr lIns="0" rIns="0" tIns="0" bIns="0" anchor="t">
            <a:normAutofit fontScale="74000"/>
          </a:bodyPr>
          <a:p>
            <a:pPr marL="650160" indent="-484560">
              <a:lnSpc>
                <a:spcPct val="100000"/>
              </a:lnSpc>
              <a:spcBef>
                <a:spcPts val="598"/>
              </a:spcBef>
              <a:spcAft>
                <a:spcPts val="998"/>
              </a:spcAft>
              <a:buClr>
                <a:srgbClr val="000000"/>
              </a:buClr>
              <a:buSzPct val="45000"/>
              <a:buFont typeface="Wingdings" charset="2"/>
              <a:buChar char=""/>
            </a:pPr>
            <a:r>
              <a:rPr b="0" lang="en-US" sz="3200" spc="-1" strike="noStrike">
                <a:solidFill>
                  <a:srgbClr val="000000"/>
                </a:solidFill>
                <a:latin typeface="Arial"/>
                <a:ea typeface="SimSun"/>
              </a:rPr>
              <a:t>Scatter Characteristics</a:t>
            </a:r>
            <a:endParaRPr b="0" lang="en-US" sz="3200" spc="-1" strike="noStrike">
              <a:solidFill>
                <a:srgbClr val="000000"/>
              </a:solidFill>
              <a:latin typeface="Arial"/>
            </a:endParaRPr>
          </a:p>
          <a:p>
            <a:pPr lvl="1" marL="1302480" indent="-484560">
              <a:lnSpc>
                <a:spcPct val="100000"/>
              </a:lnSpc>
              <a:spcBef>
                <a:spcPts val="1134"/>
              </a:spcBef>
              <a:buClr>
                <a:srgbClr val="000000"/>
              </a:buClr>
              <a:buSzPct val="75000"/>
              <a:buFont typeface="Symbol"/>
              <a:buChar char=""/>
            </a:pPr>
            <a:r>
              <a:rPr b="0" lang="en-US" sz="2600" spc="-1" strike="noStrike">
                <a:solidFill>
                  <a:srgbClr val="e40d08"/>
                </a:solidFill>
                <a:latin typeface="Times New Roman"/>
                <a:ea typeface="SimSun"/>
              </a:rPr>
              <a:t>HF scatter signals in the skip zone are usually </a:t>
            </a:r>
            <a:r>
              <a:rPr b="0" lang="en-US" sz="2600" spc="-1" strike="noStrike" u="sng">
                <a:solidFill>
                  <a:srgbClr val="e40d08"/>
                </a:solidFill>
                <a:uFillTx/>
                <a:latin typeface="Times New Roman"/>
                <a:ea typeface="SimSun"/>
              </a:rPr>
              <a:t>weak</a:t>
            </a:r>
            <a:r>
              <a:rPr b="0" lang="en-US" sz="2600" spc="-1" strike="noStrike">
                <a:solidFill>
                  <a:srgbClr val="e40d08"/>
                </a:solidFill>
                <a:latin typeface="Times New Roman"/>
                <a:ea typeface="SimSun"/>
              </a:rPr>
              <a:t> because </a:t>
            </a:r>
            <a:r>
              <a:rPr b="0" lang="en-US" sz="2600" spc="-1" strike="noStrike">
                <a:solidFill>
                  <a:srgbClr val="e40d08"/>
                </a:solidFill>
                <a:latin typeface="Times New Roman"/>
                <a:ea typeface="MS PGothic"/>
              </a:rPr>
              <a:t>only a small part of  the signal energy is scattered into the skip zone</a:t>
            </a:r>
            <a:endParaRPr b="0" lang="en-US" sz="2600" spc="-1" strike="noStrike">
              <a:solidFill>
                <a:srgbClr val="000000"/>
              </a:solidFill>
              <a:latin typeface="Arial"/>
            </a:endParaRPr>
          </a:p>
          <a:p>
            <a:pPr lvl="1" marL="1302480" indent="-484560">
              <a:lnSpc>
                <a:spcPct val="100000"/>
              </a:lnSpc>
              <a:spcBef>
                <a:spcPts val="1134"/>
              </a:spcBef>
              <a:buClr>
                <a:srgbClr val="000000"/>
              </a:buClr>
              <a:buSzPct val="75000"/>
              <a:buFont typeface="Symbol"/>
              <a:buChar char=""/>
            </a:pPr>
            <a:r>
              <a:rPr b="0" lang="en-US" sz="2600" spc="-1" strike="noStrike">
                <a:solidFill>
                  <a:srgbClr val="e40d08"/>
                </a:solidFill>
                <a:latin typeface="Times New Roman"/>
                <a:ea typeface="SimSun"/>
              </a:rPr>
              <a:t>Signals typically have a </a:t>
            </a:r>
            <a:r>
              <a:rPr b="0" lang="en-US" sz="2600" spc="-1" strike="noStrike" u="sng">
                <a:solidFill>
                  <a:srgbClr val="e40d08"/>
                </a:solidFill>
                <a:uFillTx/>
                <a:latin typeface="Times New Roman"/>
                <a:ea typeface="SimSun"/>
              </a:rPr>
              <a:t>fluttering</a:t>
            </a:r>
            <a:r>
              <a:rPr b="0" lang="en-US" sz="2600" spc="-1" strike="noStrike">
                <a:solidFill>
                  <a:srgbClr val="e40d08"/>
                </a:solidFill>
                <a:latin typeface="Times New Roman"/>
                <a:ea typeface="SimSun"/>
              </a:rPr>
              <a:t> or wavering sound</a:t>
            </a:r>
            <a:endParaRPr b="0" lang="en-US" sz="2600" spc="-1" strike="noStrike">
              <a:solidFill>
                <a:srgbClr val="000000"/>
              </a:solidFill>
              <a:latin typeface="Arial"/>
            </a:endParaRPr>
          </a:p>
          <a:p>
            <a:pPr lvl="1" marL="1302480" indent="-484560">
              <a:lnSpc>
                <a:spcPct val="100000"/>
              </a:lnSpc>
              <a:spcBef>
                <a:spcPts val="1134"/>
              </a:spcBef>
              <a:buClr>
                <a:srgbClr val="000000"/>
              </a:buClr>
              <a:buSzPct val="75000"/>
              <a:buFont typeface="Symbol"/>
              <a:buChar char=""/>
            </a:pPr>
            <a:r>
              <a:rPr b="0" lang="en-US" sz="2600" spc="-1" strike="noStrike">
                <a:solidFill>
                  <a:srgbClr val="e40d08"/>
                </a:solidFill>
                <a:latin typeface="Times New Roman"/>
                <a:ea typeface="MS PGothic"/>
              </a:rPr>
              <a:t>HF Scatter signals often sound </a:t>
            </a:r>
            <a:r>
              <a:rPr b="0" lang="en-US" sz="2600" spc="-1" strike="noStrike" u="sng">
                <a:solidFill>
                  <a:srgbClr val="e40d08"/>
                </a:solidFill>
                <a:uFillTx/>
                <a:latin typeface="Times New Roman"/>
                <a:ea typeface="MS PGothic"/>
              </a:rPr>
              <a:t>distorted</a:t>
            </a:r>
            <a:r>
              <a:rPr b="0" lang="en-US" sz="2600" spc="-1" strike="noStrike">
                <a:solidFill>
                  <a:srgbClr val="e40d08"/>
                </a:solidFill>
                <a:latin typeface="Times New Roman"/>
                <a:ea typeface="MS PGothic"/>
              </a:rPr>
              <a:t> because their signal energy is                  scattered into the skip zone through several different radio wave paths</a:t>
            </a:r>
            <a:endParaRPr b="0" lang="en-US" sz="2600" spc="-1" strike="noStrike">
              <a:solidFill>
                <a:srgbClr val="000000"/>
              </a:solidFill>
              <a:latin typeface="Arial"/>
            </a:endParaRPr>
          </a:p>
          <a:p>
            <a:pPr lvl="1" marL="1302480" indent="-484560">
              <a:lnSpc>
                <a:spcPct val="100000"/>
              </a:lnSpc>
              <a:spcBef>
                <a:spcPts val="1134"/>
              </a:spcBef>
              <a:buClr>
                <a:srgbClr val="000000"/>
              </a:buClr>
              <a:buSzPct val="75000"/>
              <a:buFont typeface="Symbol"/>
              <a:buChar char=""/>
            </a:pPr>
            <a:r>
              <a:rPr b="0" lang="en-US" sz="2600" spc="-1" strike="noStrike">
                <a:solidFill>
                  <a:srgbClr val="e40d08"/>
                </a:solidFill>
                <a:latin typeface="Times New Roman"/>
                <a:ea typeface="MS PGothic"/>
              </a:rPr>
              <a:t>An indication that a signal heard is being received via </a:t>
            </a:r>
            <a:r>
              <a:rPr b="0" lang="en-US" sz="2600" spc="-1" strike="noStrike" u="sng">
                <a:solidFill>
                  <a:srgbClr val="e40d08"/>
                </a:solidFill>
                <a:uFillTx/>
                <a:latin typeface="Times New Roman"/>
                <a:ea typeface="MS PGothic"/>
              </a:rPr>
              <a:t>scatter</a:t>
            </a:r>
            <a:r>
              <a:rPr b="0" lang="en-US" sz="2600" spc="-1" strike="noStrike">
                <a:solidFill>
                  <a:srgbClr val="e40d08"/>
                </a:solidFill>
                <a:latin typeface="Times New Roman"/>
                <a:ea typeface="MS PGothic"/>
              </a:rPr>
              <a:t> propagation is that   the signal is heard on a frequency </a:t>
            </a:r>
            <a:r>
              <a:rPr b="0" lang="en-US" sz="2600" spc="-1" strike="noStrike" u="sng">
                <a:solidFill>
                  <a:srgbClr val="e40d08"/>
                </a:solidFill>
                <a:uFillTx/>
                <a:latin typeface="Times New Roman"/>
                <a:ea typeface="MS PGothic"/>
              </a:rPr>
              <a:t>above</a:t>
            </a:r>
            <a:r>
              <a:rPr b="0" lang="en-US" sz="2600" spc="-1" strike="noStrike">
                <a:solidFill>
                  <a:srgbClr val="e40d08"/>
                </a:solidFill>
                <a:latin typeface="Times New Roman"/>
                <a:ea typeface="MS PGothic"/>
              </a:rPr>
              <a:t> the Maximum Usable Frequency for   that path, in what would usually be considered the skip zone </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6"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7"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8"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29"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0" name="CustomShape 6"/>
          <p:cNvSpPr/>
          <p:nvPr/>
        </p:nvSpPr>
        <p:spPr>
          <a:xfrm>
            <a:off x="504000" y="91440"/>
            <a:ext cx="9068040" cy="9424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Scatter Modes</a:t>
            </a:r>
            <a:endParaRPr b="0" lang="en-US" sz="4400" spc="-1" strike="noStrike">
              <a:solidFill>
                <a:srgbClr val="000000"/>
              </a:solidFill>
              <a:latin typeface="Arial"/>
            </a:endParaRPr>
          </a:p>
        </p:txBody>
      </p:sp>
      <p:sp>
        <p:nvSpPr>
          <p:cNvPr id="631" name="CustomShape 7"/>
          <p:cNvSpPr/>
          <p:nvPr/>
        </p:nvSpPr>
        <p:spPr>
          <a:xfrm>
            <a:off x="274320" y="1009080"/>
            <a:ext cx="9597240" cy="2095920"/>
          </a:xfrm>
          <a:prstGeom prst="rect">
            <a:avLst/>
          </a:prstGeom>
          <a:noFill/>
          <a:ln w="0">
            <a:noFill/>
          </a:ln>
        </p:spPr>
        <p:style>
          <a:lnRef idx="0"/>
          <a:fillRef idx="0"/>
          <a:effectRef idx="0"/>
          <a:fontRef idx="minor"/>
        </p:style>
        <p:txBody>
          <a:bodyPr lIns="0" rIns="0" tIns="0" bIns="0" anchor="t">
            <a:normAutofit/>
          </a:bodyPr>
          <a:p>
            <a:pPr marL="432000" indent="-322200">
              <a:lnSpc>
                <a:spcPct val="100000"/>
              </a:lnSpc>
              <a:spcBef>
                <a:spcPts val="598"/>
              </a:spcBef>
              <a:spcAft>
                <a:spcPts val="998"/>
              </a:spcAft>
              <a:buClr>
                <a:srgbClr val="000000"/>
              </a:buClr>
              <a:buSzPct val="45000"/>
              <a:buFont typeface="Wingdings" charset="2"/>
              <a:buChar char=""/>
            </a:pPr>
            <a:r>
              <a:rPr b="0" lang="en-US" sz="2600" spc="-1" strike="noStrike">
                <a:solidFill>
                  <a:srgbClr val="000000"/>
                </a:solidFill>
                <a:latin typeface="Arial"/>
                <a:ea typeface="SimSun"/>
              </a:rPr>
              <a:t>Scatter Characteristics</a:t>
            </a:r>
            <a:endParaRPr b="0" lang="en-US" sz="2600" spc="-1" strike="noStrike">
              <a:solidFill>
                <a:srgbClr val="000000"/>
              </a:solidFill>
              <a:latin typeface="Arial"/>
            </a:endParaRPr>
          </a:p>
          <a:p>
            <a:pPr lvl="1" marL="864000" indent="-322200">
              <a:lnSpc>
                <a:spcPct val="100000"/>
              </a:lnSpc>
              <a:spcBef>
                <a:spcPts val="1134"/>
              </a:spcBef>
              <a:buClr>
                <a:srgbClr val="000000"/>
              </a:buClr>
              <a:buSzPct val="75000"/>
              <a:buFont typeface="Symbol"/>
              <a:buChar char=""/>
            </a:pPr>
            <a:r>
              <a:rPr b="0" lang="en-US" sz="2000" spc="-1" strike="noStrike">
                <a:solidFill>
                  <a:srgbClr val="e40d08"/>
                </a:solidFill>
                <a:latin typeface="Arial"/>
                <a:ea typeface="SimSun"/>
              </a:rPr>
              <a:t>Signals can be heard from stations that are too far away to be received via ground wave </a:t>
            </a:r>
            <a:r>
              <a:rPr b="0" lang="en-US" sz="2000" spc="-1" strike="noStrike">
                <a:solidFill>
                  <a:srgbClr val="e40d08"/>
                </a:solidFill>
                <a:latin typeface="Arial"/>
                <a:ea typeface="Arial"/>
              </a:rPr>
              <a:t>but </a:t>
            </a:r>
            <a:r>
              <a:rPr b="0" lang="en-US" sz="2000" spc="-1" strike="noStrike">
                <a:solidFill>
                  <a:srgbClr val="e40d08"/>
                </a:solidFill>
                <a:latin typeface="Arial"/>
                <a:ea typeface="SimSun"/>
              </a:rPr>
              <a:t>too </a:t>
            </a:r>
            <a:r>
              <a:rPr b="0" lang="en-US" sz="2000" spc="-1" strike="noStrike">
                <a:solidFill>
                  <a:srgbClr val="e40d08"/>
                </a:solidFill>
                <a:latin typeface="Arial"/>
                <a:ea typeface="Arial"/>
              </a:rPr>
              <a:t>near</a:t>
            </a:r>
            <a:r>
              <a:rPr b="0" lang="en-US" sz="2000" spc="-1" strike="noStrike">
                <a:solidFill>
                  <a:srgbClr val="e40d08"/>
                </a:solidFill>
                <a:latin typeface="Arial"/>
                <a:ea typeface="SimSun"/>
              </a:rPr>
              <a:t> for </a:t>
            </a:r>
            <a:r>
              <a:rPr b="0" lang="en-US" sz="2000" spc="-1" strike="noStrike">
                <a:solidFill>
                  <a:srgbClr val="e40d08"/>
                </a:solidFill>
                <a:latin typeface="Arial"/>
                <a:ea typeface="Arial"/>
              </a:rPr>
              <a:t>normal</a:t>
            </a:r>
            <a:r>
              <a:rPr b="0" lang="en-US" sz="2000" spc="-1" strike="noStrike">
                <a:solidFill>
                  <a:srgbClr val="e40d08"/>
                </a:solidFill>
                <a:latin typeface="Arial"/>
                <a:ea typeface="SimSun"/>
              </a:rPr>
              <a:t> sky-wave </a:t>
            </a:r>
            <a:r>
              <a:rPr b="0" lang="en-US" sz="2000" spc="-1" strike="noStrike">
                <a:solidFill>
                  <a:srgbClr val="e40d08"/>
                </a:solidFill>
                <a:latin typeface="Arial"/>
                <a:ea typeface="Arial"/>
              </a:rPr>
              <a:t>propagation </a:t>
            </a:r>
            <a:r>
              <a:rPr b="0" lang="en-US" sz="2000" spc="-1" strike="noStrike">
                <a:solidFill>
                  <a:srgbClr val="e40d08"/>
                </a:solidFill>
                <a:latin typeface="Arial"/>
                <a:ea typeface="SimSun"/>
              </a:rPr>
              <a:t>(above MUF)</a:t>
            </a:r>
            <a:endParaRPr b="0" lang="en-US" sz="2000" spc="-1" strike="noStrike">
              <a:solidFill>
                <a:srgbClr val="000000"/>
              </a:solidFill>
              <a:latin typeface="Arial"/>
            </a:endParaRPr>
          </a:p>
          <a:p>
            <a:pPr lvl="1" marL="864000" indent="-322200">
              <a:lnSpc>
                <a:spcPct val="100000"/>
              </a:lnSpc>
              <a:spcBef>
                <a:spcPts val="1134"/>
              </a:spcBef>
              <a:buClr>
                <a:srgbClr val="000000"/>
              </a:buClr>
              <a:buSzPct val="75000"/>
              <a:buFont typeface="Symbol"/>
              <a:buChar char=""/>
            </a:pPr>
            <a:r>
              <a:rPr b="0" lang="en-US" sz="2000" spc="-1" strike="noStrike">
                <a:solidFill>
                  <a:srgbClr val="000000"/>
                </a:solidFill>
                <a:latin typeface="Arial"/>
                <a:ea typeface="SimSun"/>
              </a:rPr>
              <a:t>Back scatter reflects signals back toward the transmitter.</a:t>
            </a:r>
            <a:r>
              <a:rPr b="0" lang="en-US" sz="2000" spc="-1" strike="noStrike">
                <a:solidFill>
                  <a:srgbClr val="000000"/>
                </a:solidFill>
                <a:latin typeface="Arial"/>
                <a:ea typeface="Arial"/>
              </a:rPr>
              <a:t> </a:t>
            </a:r>
            <a:r>
              <a:rPr b="0" lang="en-US" sz="2000" spc="-1" strike="noStrike">
                <a:solidFill>
                  <a:srgbClr val="000000"/>
                </a:solidFill>
                <a:latin typeface="Arial"/>
                <a:ea typeface="SimSun"/>
              </a:rPr>
              <a:t>Back scatter helps fill in the skip zone where signals would otherwise not be heard</a:t>
            </a:r>
            <a:endParaRPr b="0" lang="en-US" sz="2000" spc="-1" strike="noStrike">
              <a:solidFill>
                <a:srgbClr val="000000"/>
              </a:solidFill>
              <a:latin typeface="Arial"/>
            </a:endParaRPr>
          </a:p>
        </p:txBody>
      </p:sp>
      <p:pic>
        <p:nvPicPr>
          <p:cNvPr id="632" name="" descr=""/>
          <p:cNvPicPr/>
          <p:nvPr/>
        </p:nvPicPr>
        <p:blipFill>
          <a:blip r:embed="rId1"/>
          <a:stretch/>
        </p:blipFill>
        <p:spPr>
          <a:xfrm>
            <a:off x="4663440" y="3094200"/>
            <a:ext cx="3927960" cy="2456640"/>
          </a:xfrm>
          <a:prstGeom prst="rect">
            <a:avLst/>
          </a:prstGeom>
          <a:ln w="0">
            <a:noFill/>
          </a:ln>
        </p:spPr>
      </p:pic>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childTnLst>
                  <p:par>
                    <p:cTn id="115" fill="hold">
                      <p:stCondLst>
                        <p:cond delay="0"/>
                      </p:stCondLst>
                      <p:childTnLst>
                        <p:par>
                          <p:cTn id="116" fill="hold">
                            <p:stCondLst>
                              <p:cond delay="0"/>
                            </p:stCondLst>
                            <p:childTnLst>
                              <p:par>
                                <p:cTn id="117" nodeType="withEffect" fill="hold" presetClass="entr" presetID="10">
                                  <p:stCondLst>
                                    <p:cond delay="2000"/>
                                  </p:stCondLst>
                                  <p:childTnLst>
                                    <p:set>
                                      <p:cBhvr>
                                        <p:cTn id="118" dur="1" fill="hold">
                                          <p:stCondLst>
                                            <p:cond delay="0"/>
                                          </p:stCondLst>
                                        </p:cTn>
                                        <p:tgtEl>
                                          <p:spTgt spid="632"/>
                                        </p:tgtEl>
                                        <p:attrNameLst>
                                          <p:attrName>style.visibility</p:attrName>
                                        </p:attrNameLst>
                                      </p:cBhvr>
                                      <p:to>
                                        <p:strVal val="visible"/>
                                      </p:to>
                                    </p:set>
                                    <p:animEffect filter="fade" transition="in">
                                      <p:cBhvr additive="repl">
                                        <p:cTn id="119" dur="2000"/>
                                        <p:tgtEl>
                                          <p:spTgt spid="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4"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5"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6"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37" name="CustomShape 5"/>
          <p:cNvSpPr/>
          <p:nvPr/>
        </p:nvSpPr>
        <p:spPr>
          <a:xfrm>
            <a:off x="504000" y="226080"/>
            <a:ext cx="9068040" cy="9424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Scatter Modes</a:t>
            </a:r>
            <a:endParaRPr b="0" lang="en-US" sz="4400" spc="-1" strike="noStrike">
              <a:solidFill>
                <a:srgbClr val="000000"/>
              </a:solidFill>
              <a:latin typeface="Arial"/>
            </a:endParaRPr>
          </a:p>
        </p:txBody>
      </p:sp>
      <p:sp>
        <p:nvSpPr>
          <p:cNvPr id="638" name="CustomShape 6"/>
          <p:cNvSpPr/>
          <p:nvPr/>
        </p:nvSpPr>
        <p:spPr>
          <a:xfrm>
            <a:off x="2743200" y="3474720"/>
            <a:ext cx="4568040" cy="48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800" spc="-1" strike="noStrike">
                <a:solidFill>
                  <a:srgbClr val="000000"/>
                </a:solidFill>
                <a:latin typeface="Arial"/>
                <a:ea typeface="SimSun"/>
              </a:rPr>
              <a:t>W1AW/8 in Ohio - 15m CW</a:t>
            </a:r>
            <a:endParaRPr b="0" lang="en-US" sz="2800" spc="-1" strike="noStrike">
              <a:solidFill>
                <a:srgbClr val="000000"/>
              </a:solidFill>
              <a:latin typeface="Arial"/>
            </a:endParaRPr>
          </a:p>
        </p:txBody>
      </p:sp>
      <p:sp>
        <p:nvSpPr>
          <p:cNvPr id="639" name="CustomShape 7"/>
          <p:cNvSpPr/>
          <p:nvPr/>
        </p:nvSpPr>
        <p:spPr>
          <a:xfrm>
            <a:off x="822960" y="2194560"/>
            <a:ext cx="8225640" cy="42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u="sng">
                <a:solidFill>
                  <a:srgbClr val="0000ff"/>
                </a:solidFill>
                <a:uFillTx/>
                <a:latin typeface="Times New Roman"/>
                <a:ea typeface="DejaVu Sans"/>
                <a:hlinkClick r:id="rId1"/>
              </a:rPr>
              <a:t>C:\Users\ai2n\Videos\General Course - Videos\backscatter - w1aw-8 in oh.wmv</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1"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2"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3"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4"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5" name="CustomShape 6"/>
          <p:cNvSpPr/>
          <p:nvPr/>
        </p:nvSpPr>
        <p:spPr>
          <a:xfrm>
            <a:off x="504000" y="226080"/>
            <a:ext cx="9068040" cy="9424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Scatter Modes - NVIS</a:t>
            </a:r>
            <a:endParaRPr b="0" lang="en-US" sz="4400" spc="-1" strike="noStrike">
              <a:solidFill>
                <a:srgbClr val="000000"/>
              </a:solidFill>
              <a:latin typeface="Arial"/>
            </a:endParaRPr>
          </a:p>
        </p:txBody>
      </p:sp>
      <p:sp>
        <p:nvSpPr>
          <p:cNvPr id="646" name="CustomShape 7"/>
          <p:cNvSpPr/>
          <p:nvPr/>
        </p:nvSpPr>
        <p:spPr>
          <a:xfrm>
            <a:off x="504000" y="1326600"/>
            <a:ext cx="9068040" cy="3284640"/>
          </a:xfrm>
          <a:prstGeom prst="rect">
            <a:avLst/>
          </a:prstGeom>
          <a:noFill/>
          <a:ln w="0">
            <a:noFill/>
          </a:ln>
        </p:spPr>
        <p:style>
          <a:lnRef idx="0"/>
          <a:fillRef idx="0"/>
          <a:effectRef idx="0"/>
          <a:fontRef idx="minor"/>
        </p:style>
        <p:txBody>
          <a:bodyPr lIns="0" rIns="0" tIns="0" bIns="0" anchor="t">
            <a:normAutofit fontScale="69000"/>
          </a:bodyPr>
          <a:p>
            <a:pPr marL="874800" indent="-651960">
              <a:lnSpc>
                <a:spcPct val="100000"/>
              </a:lnSpc>
              <a:spcBef>
                <a:spcPts val="598"/>
              </a:spcBef>
              <a:spcAft>
                <a:spcPts val="998"/>
              </a:spcAft>
              <a:buClr>
                <a:srgbClr val="000000"/>
              </a:buClr>
              <a:buSzPct val="45000"/>
              <a:buFont typeface="Wingdings" charset="2"/>
              <a:buChar char=""/>
            </a:pPr>
            <a:r>
              <a:rPr b="0" lang="en-US" sz="3200" spc="-1" strike="noStrike">
                <a:solidFill>
                  <a:srgbClr val="e40d08"/>
                </a:solidFill>
                <a:latin typeface="Arial"/>
                <a:ea typeface="Arial"/>
              </a:rPr>
              <a:t>NVIS = Near Vertical Incidence Sky-wave, which enables short   distance MF or HF propagation using high elevation angles.</a:t>
            </a:r>
            <a:endParaRPr b="0" lang="en-US" sz="3200" spc="-1" strike="noStrike">
              <a:solidFill>
                <a:srgbClr val="000000"/>
              </a:solidFill>
              <a:latin typeface="Arial"/>
            </a:endParaRPr>
          </a:p>
          <a:p>
            <a:pPr marL="874800" indent="-651960">
              <a:lnSpc>
                <a:spcPct val="100000"/>
              </a:lnSpc>
              <a:spcBef>
                <a:spcPts val="598"/>
              </a:spcBef>
              <a:spcAft>
                <a:spcPts val="998"/>
              </a:spcAft>
              <a:buClr>
                <a:srgbClr val="000000"/>
              </a:buClr>
              <a:buSzPct val="45000"/>
              <a:buFont typeface="Wingdings" charset="2"/>
              <a:buChar char=""/>
            </a:pPr>
            <a:r>
              <a:rPr b="0" lang="en-US" sz="3200" spc="-1" strike="noStrike">
                <a:solidFill>
                  <a:srgbClr val="e40d08"/>
                </a:solidFill>
                <a:latin typeface="Arial"/>
                <a:ea typeface="SimSun"/>
              </a:rPr>
              <a:t>Reflections from a signal radiating vertically are returned to Earth over a 200-300 mile range around the transmitting station</a:t>
            </a:r>
            <a:endParaRPr b="0" lang="en-US" sz="3200" spc="-1" strike="noStrike">
              <a:solidFill>
                <a:srgbClr val="000000"/>
              </a:solidFill>
              <a:latin typeface="Arial"/>
            </a:endParaRPr>
          </a:p>
          <a:p>
            <a:pPr marL="874800" indent="-651960">
              <a:lnSpc>
                <a:spcPct val="100000"/>
              </a:lnSpc>
              <a:spcBef>
                <a:spcPts val="598"/>
              </a:spcBef>
              <a:spcAft>
                <a:spcPts val="998"/>
              </a:spcAft>
              <a:buClr>
                <a:srgbClr val="000000"/>
              </a:buClr>
              <a:buSzPct val="45000"/>
              <a:buFont typeface="Wingdings" charset="2"/>
              <a:buChar char=""/>
            </a:pPr>
            <a:r>
              <a:rPr b="0" lang="en-US" sz="3200" spc="-1" strike="noStrike">
                <a:solidFill>
                  <a:srgbClr val="000000"/>
                </a:solidFill>
                <a:latin typeface="Arial"/>
                <a:ea typeface="SimSun"/>
              </a:rPr>
              <a:t>Horizontal dipoles placed close to the ground (⅛ to ¼ wavelength high) have an omnidirectional pattern at very high angles - good for regional daytime communications on 160-40 meters</a:t>
            </a:r>
            <a:endParaRPr b="0" lang="en-US" sz="3200" spc="-1" strike="noStrike">
              <a:solidFill>
                <a:srgbClr val="000000"/>
              </a:solidFill>
              <a:latin typeface="Arial"/>
            </a:endParaRPr>
          </a:p>
          <a:p>
            <a:pPr marL="874800" indent="-6519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SimSun"/>
              </a:rPr>
              <a:t>NVIS works best at 40 meters and lower-frequency bands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8"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49"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0"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1"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2" name="CustomShape 6"/>
          <p:cNvSpPr/>
          <p:nvPr/>
        </p:nvSpPr>
        <p:spPr>
          <a:xfrm>
            <a:off x="504000" y="16200"/>
            <a:ext cx="9068040" cy="98568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NVIS Reflections</a:t>
            </a:r>
            <a:endParaRPr b="0" lang="en-US" sz="4400" spc="-1" strike="noStrike">
              <a:solidFill>
                <a:srgbClr val="000000"/>
              </a:solidFill>
              <a:latin typeface="Arial"/>
            </a:endParaRPr>
          </a:p>
        </p:txBody>
      </p:sp>
      <p:pic>
        <p:nvPicPr>
          <p:cNvPr id="653" name="" descr=""/>
          <p:cNvPicPr/>
          <p:nvPr/>
        </p:nvPicPr>
        <p:blipFill>
          <a:blip r:embed="rId1"/>
          <a:stretch/>
        </p:blipFill>
        <p:spPr>
          <a:xfrm>
            <a:off x="1850760" y="822960"/>
            <a:ext cx="6324120" cy="4019400"/>
          </a:xfrm>
          <a:prstGeom prst="rect">
            <a:avLst/>
          </a:prstGeom>
          <a:ln w="0">
            <a:noFill/>
          </a:ln>
        </p:spPr>
      </p:pic>
    </p:spTree>
  </p:cSld>
  <mc:AlternateContent>
    <mc:Choice Requires="p14">
      <p:transition spd="slow" p14:dur="2000"/>
    </mc:Choice>
    <mc:Fallback>
      <p:transition spd="slow"/>
    </mc:Fallback>
  </mc:AlternateContent>
  <p:timing>
    <p:tnLst>
      <p:par>
        <p:cTn id="120" dur="indefinite" restart="never" nodeType="tmRoot">
          <p:childTnLst>
            <p:seq>
              <p:cTn id="121" dur="indefinite" nodeType="mainSeq">
                <p:childTnLst>
                  <p:par>
                    <p:cTn id="122" fill="hold">
                      <p:stCondLst>
                        <p:cond delay="0"/>
                      </p:stCondLst>
                      <p:childTnLst>
                        <p:par>
                          <p:cTn id="123" fill="hold">
                            <p:stCondLst>
                              <p:cond delay="0"/>
                            </p:stCondLst>
                            <p:childTnLst>
                              <p:par>
                                <p:cTn id="124" nodeType="withEffect" fill="hold" presetClass="entr" presetID="10">
                                  <p:stCondLst>
                                    <p:cond delay="0"/>
                                  </p:stCondLst>
                                  <p:childTnLst>
                                    <p:set>
                                      <p:cBhvr>
                                        <p:cTn id="125" dur="1" fill="hold">
                                          <p:stCondLst>
                                            <p:cond delay="0"/>
                                          </p:stCondLst>
                                        </p:cTn>
                                        <p:tgtEl>
                                          <p:spTgt spid="653"/>
                                        </p:tgtEl>
                                        <p:attrNameLst>
                                          <p:attrName>style.visibility</p:attrName>
                                        </p:attrNameLst>
                                      </p:cBhvr>
                                      <p:to>
                                        <p:strVal val="visible"/>
                                      </p:to>
                                    </p:set>
                                    <p:animEffect filter="fade" transition="in">
                                      <p:cBhvr additive="repl">
                                        <p:cTn id="126" dur="20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5"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6"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7"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8"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59" name="CustomShape 6"/>
          <p:cNvSpPr/>
          <p:nvPr/>
        </p:nvSpPr>
        <p:spPr>
          <a:xfrm>
            <a:off x="0" y="2499480"/>
            <a:ext cx="10077840" cy="711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400" spc="-1" strike="noStrike">
                <a:solidFill>
                  <a:srgbClr val="000000"/>
                </a:solidFill>
                <a:latin typeface="Arial"/>
                <a:ea typeface="Arial"/>
              </a:rPr>
              <a:t>Take Quiz 5</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
          <p:cNvSpPr/>
          <p:nvPr/>
        </p:nvSpPr>
        <p:spPr>
          <a:xfrm>
            <a:off x="457200" y="365760"/>
            <a:ext cx="9142200" cy="4150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G5A06 - How does a capacitor react to AC?</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As the frequency of the applied AC increases, the reactance decreases</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As the frequency of the applied AC increases, the reactance increases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As the amplitude of the applied AC increases, the reactance increases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As the amplitude of the applied AC increases, the reactance decreases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
          <p:cNvSpPr/>
          <p:nvPr/>
        </p:nvSpPr>
        <p:spPr>
          <a:xfrm>
            <a:off x="548640" y="365760"/>
            <a:ext cx="905076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G3C06 - What is a characteristic of HF scatter?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Phone signals have high intelligibility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Signals have a fluttering sound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There are very large, sudden swings in signal strength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Scatter propagation occurs only at night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
          <p:cNvSpPr/>
          <p:nvPr/>
        </p:nvSpPr>
        <p:spPr>
          <a:xfrm>
            <a:off x="548640" y="365760"/>
            <a:ext cx="905076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G3C06 - What is a characteristic of HF scatter?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Phone signals have high intelligibility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Signals have a fluttering sound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There are very large, sudden swings in signal strength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Scatter propagation occurs only at night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
          <p:cNvSpPr/>
          <p:nvPr/>
        </p:nvSpPr>
        <p:spPr>
          <a:xfrm>
            <a:off x="548640" y="365760"/>
            <a:ext cx="905076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G3C07 - What makes HF scatter signals often sound distorted?</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ionospheric region involved is unstable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Ground waves are absorbing much of the signal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E region is not present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Energy is scattered into the skip zone through several different paths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
          <p:cNvSpPr/>
          <p:nvPr/>
        </p:nvSpPr>
        <p:spPr>
          <a:xfrm>
            <a:off x="548640" y="365760"/>
            <a:ext cx="905076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G3C07 - What makes HF scatter signals often sound distorted?</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ionospheric region involved is unstable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Ground waves are absorbing much of the signal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E region is not present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Energy is scattered into the skip zone through several different paths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
          <p:cNvSpPr/>
          <p:nvPr/>
        </p:nvSpPr>
        <p:spPr>
          <a:xfrm>
            <a:off x="548640" y="365760"/>
            <a:ext cx="905076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G3C08 - Why are HF scatter signals in the skip zone usually weak?</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Only a small part of the signal energy is scattered into the skip zone</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Signals are scattered from the magnetosphere, which is not a good reflector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Propagation is via ground waves, which absorb most of the signal energy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Propagation is via ducts in the F region, which absorb most of the energy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
          <p:cNvSpPr/>
          <p:nvPr/>
        </p:nvSpPr>
        <p:spPr>
          <a:xfrm>
            <a:off x="548640" y="365760"/>
            <a:ext cx="905076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G3C08 - Why are HF scatter signals in the skip zone usually weak?</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Only a small part of the signal energy is scattered into the skip zone</a:t>
            </a: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Signals are scattered from the magnetosphere, which is not a good reflector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Propagation is via ground waves, which absorb most of the signal energy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Propagation is via ducts in the F region, which absorb most of the energy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G3C09 - What type of propagation allows signals to be heard in the transmitting station's skip zone?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Faraday rotation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Scatter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Chordal hop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Short-path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G3C09 - What type of propagation allows signals to be heard in the transmitting station's skip zone?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Faraday rotation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Scatter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Chordal hop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Short-path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
          <p:cNvSpPr/>
          <p:nvPr/>
        </p:nvSpPr>
        <p:spPr>
          <a:xfrm>
            <a:off x="548640" y="365760"/>
            <a:ext cx="905076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G3C10 - What is near vertical incidence skywave (NVIS)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Propagation near the MUF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Short distance MF or HF propagation at high elevation angles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Long path HF propagation at sunrise and sunset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Double hop propagation near the LUF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
          <p:cNvSpPr/>
          <p:nvPr/>
        </p:nvSpPr>
        <p:spPr>
          <a:xfrm>
            <a:off x="548640" y="365760"/>
            <a:ext cx="905076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G3C10 - What is near vertical incidence skywave (NVIS)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Propagation near the MUF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Short distance MF or HF propagation at high elevation angles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Long path HF propagation at sunrise and sunset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Double hop propagation near the LUF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
          <p:cNvSpPr/>
          <p:nvPr/>
        </p:nvSpPr>
        <p:spPr>
          <a:xfrm>
            <a:off x="457200" y="365760"/>
            <a:ext cx="9142200" cy="4150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G5A06 - How does a capacitor react to AC?</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As the frequency of the applied AC increases, the reactance decreases</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As the frequency of the applied AC increases, the reactance increases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As the amplitude of the applied AC increases, the reactance increases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As the amplitude of the applied AC increases, the reactance decreases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71"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72"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73"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74"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675" name="CustomShape 6"/>
          <p:cNvSpPr/>
          <p:nvPr/>
        </p:nvSpPr>
        <p:spPr>
          <a:xfrm>
            <a:off x="393840" y="1554480"/>
            <a:ext cx="9384480" cy="2491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5400" spc="-1" strike="noStrike">
                <a:solidFill>
                  <a:srgbClr val="000000"/>
                </a:solidFill>
                <a:latin typeface="Arial"/>
                <a:ea typeface="DejaVu Sans"/>
              </a:rPr>
              <a:t>Next Week</a:t>
            </a:r>
            <a:endParaRPr b="0" lang="en-US" sz="5400" spc="-1" strike="noStrike">
              <a:solidFill>
                <a:srgbClr val="000000"/>
              </a:solidFill>
              <a:latin typeface="Arial"/>
            </a:endParaRPr>
          </a:p>
          <a:p>
            <a:pPr algn="ctr">
              <a:lnSpc>
                <a:spcPct val="100000"/>
              </a:lnSpc>
            </a:pPr>
            <a:r>
              <a:rPr b="0" lang="en-US" sz="5400" spc="-1" strike="noStrike">
                <a:solidFill>
                  <a:srgbClr val="000000"/>
                </a:solidFill>
                <a:latin typeface="Arial"/>
                <a:ea typeface="DejaVu Sans"/>
              </a:rPr>
              <a:t>Chapters 4.5-4.7</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
          <p:cNvSpPr/>
          <p:nvPr/>
        </p:nvSpPr>
        <p:spPr>
          <a:xfrm>
            <a:off x="457200" y="36576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G5A09 - What unit is used to measure reactance?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Farad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Ohm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Ampere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Siemens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
          <p:cNvSpPr/>
          <p:nvPr/>
        </p:nvSpPr>
        <p:spPr>
          <a:xfrm>
            <a:off x="457200" y="36576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G5A09 - What unit is used to measure reactance?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Farad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Ohm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Ampere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Siemens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
          <p:cNvSpPr/>
          <p:nvPr/>
        </p:nvSpPr>
        <p:spPr>
          <a:xfrm>
            <a:off x="457200" y="36576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G6A06 - Why should wire-wound resistors not be used in RF circuits?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resistor's tolerance value would not be adequate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resistor's inductance could make circuit performance unpredictable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resistor could overheat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resistor's internal capacitance would detune the circuit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4"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5"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6"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7"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68"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5400" spc="-1" strike="noStrike">
                <a:solidFill>
                  <a:srgbClr val="000000"/>
                </a:solidFill>
                <a:latin typeface="Arial"/>
                <a:ea typeface="Arial"/>
              </a:rPr>
              <a:t>Reactance</a:t>
            </a:r>
            <a:endParaRPr b="0" lang="en-US" sz="5400" spc="-1" strike="noStrike">
              <a:solidFill>
                <a:srgbClr val="000000"/>
              </a:solidFill>
              <a:latin typeface="Arial"/>
            </a:endParaRPr>
          </a:p>
        </p:txBody>
      </p:sp>
      <p:sp>
        <p:nvSpPr>
          <p:cNvPr id="169" name="CustomShape 7"/>
          <p:cNvSpPr/>
          <p:nvPr/>
        </p:nvSpPr>
        <p:spPr>
          <a:xfrm>
            <a:off x="0" y="1371600"/>
            <a:ext cx="10076400" cy="2645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3600" spc="-1" strike="noStrike">
                <a:solidFill>
                  <a:srgbClr val="c9091e"/>
                </a:solidFill>
                <a:latin typeface="Arial"/>
                <a:ea typeface="SimSun"/>
              </a:rPr>
              <a:t>Definition: The resistance to the flow of </a:t>
            </a:r>
            <a:r>
              <a:rPr b="1" i="1" lang="en-US" sz="3600" spc="-1" strike="noStrike">
                <a:solidFill>
                  <a:srgbClr val="c9091e"/>
                </a:solidFill>
                <a:latin typeface="Arial"/>
                <a:ea typeface="Arial"/>
              </a:rPr>
              <a:t>alternating</a:t>
            </a:r>
            <a:r>
              <a:rPr b="0" lang="en-US" sz="3600" spc="-1" strike="noStrike">
                <a:solidFill>
                  <a:srgbClr val="c9091e"/>
                </a:solidFill>
                <a:latin typeface="Arial"/>
                <a:ea typeface="SimSun"/>
              </a:rPr>
              <a:t> current </a:t>
            </a:r>
            <a:r>
              <a:rPr b="0" lang="en-US" sz="3600" spc="-1" strike="noStrike">
                <a:solidFill>
                  <a:srgbClr val="c9091e"/>
                </a:solidFill>
                <a:latin typeface="Arial"/>
                <a:ea typeface="Arial"/>
              </a:rPr>
              <a:t> (AC) </a:t>
            </a:r>
            <a:r>
              <a:rPr b="0" lang="en-US" sz="3600" spc="-1" strike="noStrike">
                <a:solidFill>
                  <a:srgbClr val="c9091e"/>
                </a:solidFill>
                <a:latin typeface="Arial"/>
                <a:ea typeface="SimSun"/>
              </a:rPr>
              <a:t>caused by </a:t>
            </a:r>
            <a:endParaRPr b="0" lang="en-US" sz="3600" spc="-1" strike="noStrike">
              <a:solidFill>
                <a:srgbClr val="000000"/>
              </a:solidFill>
              <a:latin typeface="Arial"/>
            </a:endParaRPr>
          </a:p>
          <a:p>
            <a:pPr algn="ctr">
              <a:lnSpc>
                <a:spcPct val="100000"/>
              </a:lnSpc>
            </a:pPr>
            <a:r>
              <a:rPr b="0" lang="en-US" sz="3600" spc="-1" strike="noStrike">
                <a:solidFill>
                  <a:srgbClr val="c9091e"/>
                </a:solidFill>
                <a:latin typeface="Arial"/>
                <a:ea typeface="SimSun"/>
              </a:rPr>
              <a:t>capacitance or inductance is called </a:t>
            </a:r>
            <a:r>
              <a:rPr b="1" i="1" lang="en-US" sz="3600" spc="-1" strike="noStrike">
                <a:solidFill>
                  <a:srgbClr val="c9091e"/>
                </a:solidFill>
                <a:latin typeface="Arial"/>
                <a:ea typeface="SimSun"/>
              </a:rPr>
              <a:t>reactance</a:t>
            </a:r>
            <a:r>
              <a:rPr b="0" lang="en-US" sz="3600" spc="-1" strike="noStrike">
                <a:solidFill>
                  <a:srgbClr val="c9091e"/>
                </a:solidFill>
                <a:latin typeface="Arial"/>
                <a:ea typeface="SimSun"/>
              </a:rPr>
              <a:t> </a:t>
            </a:r>
            <a:endParaRPr b="0" lang="en-US" sz="3600" spc="-1" strike="noStrike">
              <a:solidFill>
                <a:srgbClr val="000000"/>
              </a:solidFill>
              <a:latin typeface="Arial"/>
            </a:endParaRPr>
          </a:p>
          <a:p>
            <a:pPr algn="ctr">
              <a:lnSpc>
                <a:spcPct val="100000"/>
              </a:lnSpc>
            </a:pPr>
            <a:r>
              <a:rPr b="0" lang="en-US" sz="3600" spc="-1" strike="noStrike">
                <a:solidFill>
                  <a:srgbClr val="c9091e"/>
                </a:solidFill>
                <a:latin typeface="Arial"/>
                <a:ea typeface="SimSun"/>
              </a:rPr>
              <a:t>and is denoted by </a:t>
            </a:r>
            <a:r>
              <a:rPr b="0" lang="en-US" sz="3600" spc="-1" strike="noStrike">
                <a:solidFill>
                  <a:srgbClr val="c9091e"/>
                </a:solidFill>
                <a:latin typeface="Arial"/>
                <a:ea typeface="Arial"/>
              </a:rPr>
              <a:t>the symbol </a:t>
            </a:r>
            <a:r>
              <a:rPr b="0" lang="en-US" sz="3600" spc="-1" strike="noStrike">
                <a:solidFill>
                  <a:srgbClr val="c9091e"/>
                </a:solidFill>
                <a:latin typeface="Arial"/>
                <a:ea typeface="SimSun"/>
              </a:rPr>
              <a:t>X. </a:t>
            </a:r>
            <a:endParaRPr b="0" lang="en-US" sz="3600" spc="-1" strike="noStrike">
              <a:solidFill>
                <a:srgbClr val="000000"/>
              </a:solidFill>
              <a:latin typeface="Arial"/>
            </a:endParaRPr>
          </a:p>
          <a:p>
            <a:pPr algn="ctr">
              <a:lnSpc>
                <a:spcPct val="100000"/>
              </a:lnSpc>
            </a:pPr>
            <a:r>
              <a:rPr b="0" lang="en-US" sz="3600" spc="-1" strike="noStrike">
                <a:solidFill>
                  <a:srgbClr val="c9091e"/>
                </a:solidFill>
                <a:latin typeface="Arial"/>
                <a:ea typeface="SimSun"/>
              </a:rPr>
              <a:t>It is measured in ohms, like resistance.</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
          <p:cNvSpPr/>
          <p:nvPr/>
        </p:nvSpPr>
        <p:spPr>
          <a:xfrm>
            <a:off x="457200" y="36576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G6A06 - Why should wire-wound resistors not be used in RF circuits?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resistor's tolerance value would not be adequate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The resistor's inductance could make circuit performance unpredictable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resistor could overheat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resistor's internal capacitance would detune the circuit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9"/>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7" name="CustomShape 20"/>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8" name="CustomShape 28"/>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9" name="CustomShape 29"/>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0" name="CustomShape 30"/>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1" name="CustomShape 31"/>
          <p:cNvSpPr/>
          <p:nvPr/>
        </p:nvSpPr>
        <p:spPr>
          <a:xfrm>
            <a:off x="2103120" y="1097280"/>
            <a:ext cx="6048360" cy="28065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000" spc="-1" strike="noStrike">
                <a:solidFill>
                  <a:srgbClr val="000000"/>
                </a:solidFill>
                <a:latin typeface="Arial"/>
                <a:ea typeface="MS PGothic"/>
              </a:rPr>
              <a:t>General License Course</a:t>
            </a:r>
            <a:r>
              <a:rPr b="0" lang="en-US" sz="1800" spc="-1" strike="noStrike">
                <a:solidFill>
                  <a:srgbClr val="000000"/>
                </a:solidFill>
                <a:latin typeface="Arial"/>
                <a:ea typeface="DejaVu Sans"/>
              </a:rPr>
              <a:t> </a:t>
            </a:r>
            <a:br>
              <a:rPr sz="1800"/>
            </a:br>
            <a:r>
              <a:rPr b="1" lang="en-US" sz="4000" spc="-1" strike="noStrike">
                <a:solidFill>
                  <a:srgbClr val="000000"/>
                </a:solidFill>
                <a:latin typeface="Arial"/>
                <a:ea typeface="MS PGothic"/>
              </a:rPr>
              <a:t>Chapter 4.4</a:t>
            </a:r>
            <a:endParaRPr b="0" lang="en-US" sz="4000" spc="-1" strike="noStrike">
              <a:solidFill>
                <a:srgbClr val="000000"/>
              </a:solidFill>
              <a:latin typeface="Arial"/>
            </a:endParaRPr>
          </a:p>
          <a:p>
            <a:pPr algn="ctr">
              <a:lnSpc>
                <a:spcPct val="100000"/>
              </a:lnSpc>
            </a:pPr>
            <a:endParaRPr b="0" lang="en-US" sz="4000" spc="-1" strike="noStrike">
              <a:solidFill>
                <a:srgbClr val="000000"/>
              </a:solidFill>
              <a:latin typeface="Arial"/>
            </a:endParaRPr>
          </a:p>
          <a:p>
            <a:pPr algn="ctr">
              <a:lnSpc>
                <a:spcPct val="100000"/>
              </a:lnSpc>
            </a:pPr>
            <a:r>
              <a:rPr b="1" lang="en-US" sz="3200" spc="-1" strike="noStrike">
                <a:solidFill>
                  <a:srgbClr val="000000"/>
                </a:solidFill>
                <a:latin typeface="Arial"/>
                <a:ea typeface="MS PGothic"/>
              </a:rPr>
              <a:t>Impedance and Resonance</a:t>
            </a:r>
            <a:endParaRPr b="0" lang="en-US" sz="3200" spc="-1" strike="noStrike">
              <a:solidFill>
                <a:srgbClr val="000000"/>
              </a:solidFill>
              <a:latin typeface="Arial"/>
            </a:endParaRPr>
          </a:p>
        </p:txBody>
      </p:sp>
      <p:sp>
        <p:nvSpPr>
          <p:cNvPr id="222" name="CustomShape 32"/>
          <p:cNvSpPr/>
          <p:nvPr/>
        </p:nvSpPr>
        <p:spPr>
          <a:xfrm>
            <a:off x="6858000" y="3017520"/>
            <a:ext cx="176400" cy="59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4"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5"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6"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7"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28" name="CustomShape 6"/>
          <p:cNvSpPr/>
          <p:nvPr/>
        </p:nvSpPr>
        <p:spPr>
          <a:xfrm>
            <a:off x="504000" y="15120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5400" spc="-1" strike="noStrike">
                <a:solidFill>
                  <a:srgbClr val="000000"/>
                </a:solidFill>
                <a:latin typeface="Arial"/>
                <a:ea typeface="Arial"/>
              </a:rPr>
              <a:t>Impedance</a:t>
            </a:r>
            <a:endParaRPr b="0" lang="en-US" sz="5400" spc="-1" strike="noStrike">
              <a:solidFill>
                <a:srgbClr val="000000"/>
              </a:solidFill>
              <a:latin typeface="Arial"/>
            </a:endParaRPr>
          </a:p>
        </p:txBody>
      </p:sp>
      <p:sp>
        <p:nvSpPr>
          <p:cNvPr id="229" name="CustomShape 7"/>
          <p:cNvSpPr/>
          <p:nvPr/>
        </p:nvSpPr>
        <p:spPr>
          <a:xfrm>
            <a:off x="504000" y="1094760"/>
            <a:ext cx="9067320" cy="3283920"/>
          </a:xfrm>
          <a:prstGeom prst="rect">
            <a:avLst/>
          </a:prstGeom>
          <a:noFill/>
          <a:ln w="0">
            <a:noFill/>
          </a:ln>
        </p:spPr>
        <p:style>
          <a:lnRef idx="0"/>
          <a:fillRef idx="0"/>
          <a:effectRef idx="0"/>
          <a:fontRef idx="minor"/>
        </p:style>
        <p:txBody>
          <a:bodyPr lIns="0" rIns="0" tIns="0" bIns="0" anchor="t">
            <a:normAutofit/>
          </a:bodyPr>
          <a:p>
            <a:pPr marL="432000" indent="-321840">
              <a:lnSpc>
                <a:spcPct val="100000"/>
              </a:lnSpc>
              <a:spcAft>
                <a:spcPts val="598"/>
              </a:spcAft>
              <a:buClr>
                <a:srgbClr val="000000"/>
              </a:buClr>
              <a:buSzPct val="45000"/>
              <a:buFont typeface="Wingdings" charset="2"/>
              <a:buChar char=""/>
            </a:pPr>
            <a:r>
              <a:rPr b="0" lang="en-US" sz="2800" spc="-1" strike="noStrike">
                <a:solidFill>
                  <a:srgbClr val="c9091e"/>
                </a:solidFill>
                <a:latin typeface="Arial"/>
                <a:ea typeface="SimSun"/>
              </a:rPr>
              <a:t>Impedance - opposition to current flow in an ac circuit</a:t>
            </a:r>
            <a:endParaRPr b="0" lang="en-US" sz="2800" spc="-1" strike="noStrike">
              <a:solidFill>
                <a:srgbClr val="000000"/>
              </a:solidFill>
              <a:latin typeface="Arial"/>
            </a:endParaRPr>
          </a:p>
          <a:p>
            <a:pPr lvl="1" marL="864000" indent="-321840">
              <a:lnSpc>
                <a:spcPct val="100000"/>
              </a:lnSpc>
              <a:spcBef>
                <a:spcPts val="1134"/>
              </a:spcBef>
              <a:buClr>
                <a:srgbClr val="000000"/>
              </a:buClr>
              <a:buSzPct val="75000"/>
              <a:buFont typeface="Symbol"/>
              <a:buChar char=""/>
            </a:pPr>
            <a:r>
              <a:rPr b="0" lang="en-US" sz="2800" spc="-1" strike="noStrike">
                <a:solidFill>
                  <a:srgbClr val="c9091e"/>
                </a:solidFill>
                <a:latin typeface="Arial"/>
                <a:ea typeface="SimSun"/>
              </a:rPr>
              <a:t>Denoted by “Z” and measured in ohms (</a:t>
            </a:r>
            <a:r>
              <a:rPr b="0" lang="en-US" sz="2800" spc="-1" strike="noStrike">
                <a:solidFill>
                  <a:srgbClr val="c9091e"/>
                </a:solidFill>
                <a:latin typeface="Symbol"/>
                <a:ea typeface="Symbol"/>
              </a:rPr>
              <a:t></a:t>
            </a:r>
            <a:r>
              <a:rPr b="0" lang="en-US" sz="2800" spc="-1" strike="noStrike">
                <a:solidFill>
                  <a:srgbClr val="c9091e"/>
                </a:solidFill>
                <a:latin typeface="Arial"/>
                <a:ea typeface="SimSun"/>
              </a:rPr>
              <a:t>)</a:t>
            </a:r>
            <a:endParaRPr b="0" lang="en-US" sz="2800" spc="-1" strike="noStrike">
              <a:solidFill>
                <a:srgbClr val="000000"/>
              </a:solidFill>
              <a:latin typeface="Arial"/>
            </a:endParaRPr>
          </a:p>
          <a:p>
            <a:pPr lvl="1" marL="864000" indent="-321840">
              <a:lnSpc>
                <a:spcPct val="100000"/>
              </a:lnSpc>
              <a:spcBef>
                <a:spcPts val="1134"/>
              </a:spcBef>
              <a:buClr>
                <a:srgbClr val="000000"/>
              </a:buClr>
              <a:buSzPct val="75000"/>
              <a:buFont typeface="Symbol"/>
              <a:buChar char=""/>
            </a:pPr>
            <a:r>
              <a:rPr b="0" lang="en-US" sz="2800" spc="-1" strike="noStrike">
                <a:solidFill>
                  <a:srgbClr val="c9091e"/>
                </a:solidFill>
                <a:latin typeface="Arial"/>
                <a:ea typeface="Arial"/>
              </a:rPr>
              <a:t>Equal to </a:t>
            </a:r>
            <a:r>
              <a:rPr b="0" lang="en-US" sz="2800" spc="-1" strike="noStrike">
                <a:solidFill>
                  <a:srgbClr val="c9091e"/>
                </a:solidFill>
                <a:latin typeface="Arial"/>
                <a:ea typeface="SimSun"/>
              </a:rPr>
              <a:t>voltage </a:t>
            </a:r>
            <a:r>
              <a:rPr b="0" lang="en-US" sz="2800" spc="-1" strike="noStrike">
                <a:solidFill>
                  <a:srgbClr val="c9091e"/>
                </a:solidFill>
                <a:latin typeface="Arial"/>
                <a:ea typeface="Arial"/>
              </a:rPr>
              <a:t>divided by</a:t>
            </a:r>
            <a:r>
              <a:rPr b="0" lang="en-US" sz="2800" spc="-1" strike="noStrike">
                <a:solidFill>
                  <a:srgbClr val="c9091e"/>
                </a:solidFill>
                <a:latin typeface="Arial"/>
                <a:ea typeface="SimSun"/>
              </a:rPr>
              <a:t> current: </a:t>
            </a:r>
            <a:r>
              <a:rPr b="0" lang="en-US" sz="2800" spc="-1" strike="noStrike">
                <a:solidFill>
                  <a:srgbClr val="c9091e"/>
                </a:solidFill>
                <a:latin typeface="Arial"/>
                <a:ea typeface="Arial"/>
              </a:rPr>
              <a:t>Z = E/I        (aka </a:t>
            </a:r>
            <a:r>
              <a:rPr b="0" lang="en-US" sz="2800" spc="-1" strike="noStrike" u="sng">
                <a:solidFill>
                  <a:srgbClr val="c9091e"/>
                </a:solidFill>
                <a:uFillTx/>
                <a:latin typeface="Arial"/>
                <a:ea typeface="Arial"/>
              </a:rPr>
              <a:t>the ratio of voltage to current</a:t>
            </a:r>
            <a:r>
              <a:rPr b="0" lang="en-US" sz="2800" spc="-1" strike="noStrike">
                <a:solidFill>
                  <a:srgbClr val="c9091e"/>
                </a:solidFill>
                <a:latin typeface="Arial"/>
                <a:ea typeface="Arial"/>
              </a:rPr>
              <a:t>)</a:t>
            </a:r>
            <a:endParaRPr b="0" lang="en-US" sz="2800" spc="-1" strike="noStrike">
              <a:solidFill>
                <a:srgbClr val="000000"/>
              </a:solidFill>
              <a:latin typeface="Arial"/>
            </a:endParaRPr>
          </a:p>
          <a:p>
            <a:pPr lvl="1" marL="864000" indent="-321840">
              <a:lnSpc>
                <a:spcPct val="100000"/>
              </a:lnSpc>
              <a:spcBef>
                <a:spcPts val="1134"/>
              </a:spcBef>
              <a:buClr>
                <a:srgbClr val="000000"/>
              </a:buClr>
              <a:buSzPct val="75000"/>
              <a:buFont typeface="Symbol"/>
              <a:buChar char=""/>
            </a:pPr>
            <a:r>
              <a:rPr b="0" lang="en-US" sz="2400" spc="-1" strike="noStrike">
                <a:solidFill>
                  <a:srgbClr val="c9091e"/>
                </a:solidFill>
                <a:latin typeface="Arial"/>
                <a:ea typeface="Arial"/>
              </a:rPr>
              <a:t>Includes the effects of R, X</a:t>
            </a:r>
            <a:r>
              <a:rPr b="0" lang="en-US" sz="2400" spc="-1" strike="noStrike" baseline="-25000">
                <a:solidFill>
                  <a:srgbClr val="c9091e"/>
                </a:solidFill>
                <a:latin typeface="Arial"/>
                <a:ea typeface="Arial"/>
              </a:rPr>
              <a:t>L </a:t>
            </a:r>
            <a:r>
              <a:rPr b="0" i="1" lang="en-US" sz="2400" spc="-1" strike="noStrike">
                <a:solidFill>
                  <a:srgbClr val="c9091e"/>
                </a:solidFill>
                <a:latin typeface="Arial"/>
                <a:ea typeface="Arial"/>
              </a:rPr>
              <a:t>and</a:t>
            </a:r>
            <a:r>
              <a:rPr b="0" lang="en-US" sz="2400" spc="-1" strike="noStrike">
                <a:solidFill>
                  <a:srgbClr val="c9091e"/>
                </a:solidFill>
                <a:latin typeface="Arial"/>
                <a:ea typeface="Arial"/>
              </a:rPr>
              <a:t> X</a:t>
            </a:r>
            <a:r>
              <a:rPr b="0" lang="en-US" sz="2400" spc="-1" strike="noStrike" baseline="-25000">
                <a:solidFill>
                  <a:srgbClr val="c9091e"/>
                </a:solidFill>
                <a:latin typeface="Arial"/>
                <a:ea typeface="Arial"/>
              </a:rPr>
              <a:t>C</a:t>
            </a:r>
            <a:endParaRPr b="0" lang="en-US" sz="2400" spc="-1" strike="noStrike">
              <a:solidFill>
                <a:srgbClr val="000000"/>
              </a:solidFill>
              <a:latin typeface="Arial"/>
            </a:endParaRPr>
          </a:p>
          <a:p>
            <a:pPr lvl="1" marL="864000" indent="-321840">
              <a:lnSpc>
                <a:spcPct val="100000"/>
              </a:lnSpc>
              <a:spcBef>
                <a:spcPts val="1134"/>
              </a:spcBef>
              <a:buClr>
                <a:srgbClr val="000000"/>
              </a:buClr>
              <a:buSzPct val="75000"/>
              <a:buFont typeface="Symbol"/>
              <a:buChar char=""/>
            </a:pPr>
            <a:r>
              <a:rPr b="0" lang="en-US" sz="3600" spc="-1" strike="noStrike" baseline="-25000">
                <a:solidFill>
                  <a:srgbClr val="c9091e"/>
                </a:solidFill>
                <a:latin typeface="Arial"/>
                <a:ea typeface="Arial"/>
              </a:rPr>
              <a:t>The Inverse of impedance is </a:t>
            </a:r>
            <a:r>
              <a:rPr b="0" lang="en-US" sz="3600" spc="-1" strike="noStrike" u="sng" baseline="-25000">
                <a:solidFill>
                  <a:srgbClr val="c9091e"/>
                </a:solidFill>
                <a:uFillTx/>
                <a:latin typeface="Arial"/>
                <a:ea typeface="Arial"/>
              </a:rPr>
              <a:t>admittance</a:t>
            </a:r>
            <a:endParaRPr b="0" lang="en-US" sz="3600" spc="-1" strike="noStrike">
              <a:solidFill>
                <a:srgbClr val="000000"/>
              </a:solidFill>
              <a:latin typeface="Arial"/>
            </a:endParaRPr>
          </a:p>
        </p:txBody>
      </p:sp>
      <p:pic>
        <p:nvPicPr>
          <p:cNvPr id="230" name="Picture 2" descr="Fig4-13.jpg"/>
          <p:cNvPicPr/>
          <p:nvPr/>
        </p:nvPicPr>
        <p:blipFill>
          <a:blip r:embed="rId1"/>
          <a:stretch/>
        </p:blipFill>
        <p:spPr>
          <a:xfrm>
            <a:off x="6217920" y="3334320"/>
            <a:ext cx="3561840" cy="2004480"/>
          </a:xfrm>
          <a:prstGeom prst="rect">
            <a:avLst/>
          </a:prstGeom>
          <a:ln w="0">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0"/>
                      </p:stCondLst>
                      <p:childTnLst>
                        <p:par>
                          <p:cTn id="26" fill="hold">
                            <p:stCondLst>
                              <p:cond delay="0"/>
                            </p:stCondLst>
                            <p:childTnLst>
                              <p:par>
                                <p:cTn id="27" nodeType="withEffect" fill="hold" presetClass="entr" presetID="10">
                                  <p:stCondLst>
                                    <p:cond delay="2000"/>
                                  </p:stCondLst>
                                  <p:childTnLst>
                                    <p:set>
                                      <p:cBhvr>
                                        <p:cTn id="28" dur="1" fill="hold">
                                          <p:stCondLst>
                                            <p:cond delay="0"/>
                                          </p:stCondLst>
                                        </p:cTn>
                                        <p:tgtEl>
                                          <p:spTgt spid="230"/>
                                        </p:tgtEl>
                                        <p:attrNameLst>
                                          <p:attrName>style.visibility</p:attrName>
                                        </p:attrNameLst>
                                      </p:cBhvr>
                                      <p:to>
                                        <p:strVal val="visible"/>
                                      </p:to>
                                    </p:set>
                                    <p:animEffect filter="fade" transition="in">
                                      <p:cBhvr additive="repl">
                                        <p:cTn id="29" dur="2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2"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3"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4"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5"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6"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4400" spc="-1" strike="noStrike">
                <a:solidFill>
                  <a:srgbClr val="000000"/>
                </a:solidFill>
                <a:latin typeface="Arial"/>
                <a:ea typeface="Arial"/>
              </a:rPr>
              <a:t>Impedance Matching</a:t>
            </a:r>
            <a:endParaRPr b="0" lang="en-US" sz="4400" spc="-1" strike="noStrike">
              <a:solidFill>
                <a:srgbClr val="000000"/>
              </a:solidFill>
              <a:latin typeface="Arial"/>
            </a:endParaRPr>
          </a:p>
        </p:txBody>
      </p:sp>
      <p:sp>
        <p:nvSpPr>
          <p:cNvPr id="237" name="CustomShape 7"/>
          <p:cNvSpPr/>
          <p:nvPr/>
        </p:nvSpPr>
        <p:spPr>
          <a:xfrm>
            <a:off x="274320" y="1326600"/>
            <a:ext cx="9596880" cy="3283920"/>
          </a:xfrm>
          <a:prstGeom prst="rect">
            <a:avLst/>
          </a:prstGeom>
          <a:noFill/>
          <a:ln w="0">
            <a:noFill/>
          </a:ln>
        </p:spPr>
        <p:style>
          <a:lnRef idx="0"/>
          <a:fillRef idx="0"/>
          <a:effectRef idx="0"/>
          <a:fontRef idx="minor"/>
        </p:style>
        <p:txBody>
          <a:bodyPr lIns="0" rIns="0" tIns="0" bIns="0" anchor="t">
            <a:normAutofit fontScale="81000"/>
          </a:bodyPr>
          <a:p>
            <a:pPr marL="520200" indent="-387000">
              <a:lnSpc>
                <a:spcPct val="100000"/>
              </a:lnSpc>
              <a:spcBef>
                <a:spcPts val="697"/>
              </a:spcBef>
              <a:spcAft>
                <a:spcPts val="598"/>
              </a:spcAft>
              <a:buClr>
                <a:srgbClr val="000000"/>
              </a:buClr>
              <a:buSzPct val="45000"/>
              <a:buFont typeface="Wingdings" charset="2"/>
              <a:buChar char=""/>
            </a:pPr>
            <a:r>
              <a:rPr b="0" lang="en-US" sz="2800" spc="-1" strike="noStrike">
                <a:solidFill>
                  <a:srgbClr val="c9091e"/>
                </a:solidFill>
                <a:latin typeface="Arial"/>
                <a:ea typeface="SimSun"/>
              </a:rPr>
              <a:t>Maximum power transfer occurs when the source and load                  impedances are equal</a:t>
            </a:r>
            <a:endParaRPr b="0" lang="en-US" sz="2800" spc="-1" strike="noStrike">
              <a:solidFill>
                <a:srgbClr val="000000"/>
              </a:solidFill>
              <a:latin typeface="Arial"/>
            </a:endParaRPr>
          </a:p>
          <a:p>
            <a:pPr marL="520200" indent="-387000">
              <a:lnSpc>
                <a:spcPct val="100000"/>
              </a:lnSpc>
              <a:spcBef>
                <a:spcPts val="697"/>
              </a:spcBef>
              <a:spcAft>
                <a:spcPts val="598"/>
              </a:spcAft>
              <a:buClr>
                <a:srgbClr val="000000"/>
              </a:buClr>
              <a:buSzPct val="45000"/>
              <a:buFont typeface="Wingdings" charset="2"/>
              <a:buChar char=""/>
            </a:pPr>
            <a:r>
              <a:rPr b="0" lang="en-US" sz="2800" spc="-1" strike="noStrike">
                <a:solidFill>
                  <a:srgbClr val="c9091e"/>
                </a:solidFill>
                <a:latin typeface="Arial"/>
                <a:ea typeface="SimSun"/>
              </a:rPr>
              <a:t>Most Amateur </a:t>
            </a:r>
            <a:r>
              <a:rPr b="0" lang="en-US" sz="2800" spc="-1" strike="noStrike">
                <a:solidFill>
                  <a:srgbClr val="c9091e"/>
                </a:solidFill>
                <a:latin typeface="Arial"/>
                <a:ea typeface="Arial"/>
              </a:rPr>
              <a:t>radio </a:t>
            </a:r>
            <a:r>
              <a:rPr b="0" lang="en-US" sz="2800" spc="-1" strike="noStrike">
                <a:solidFill>
                  <a:srgbClr val="c9091e"/>
                </a:solidFill>
                <a:latin typeface="Arial"/>
                <a:ea typeface="SimSun"/>
              </a:rPr>
              <a:t>transmitting equipment is designed to have a 50 </a:t>
            </a:r>
            <a:r>
              <a:rPr b="0" lang="en-US" sz="2800" spc="-1" strike="noStrike">
                <a:solidFill>
                  <a:srgbClr val="c9091e"/>
                </a:solidFill>
                <a:latin typeface="Symbol"/>
                <a:ea typeface="Symbol"/>
              </a:rPr>
              <a:t></a:t>
            </a:r>
            <a:r>
              <a:rPr b="0" lang="en-US" sz="2800" spc="-1" strike="noStrike">
                <a:solidFill>
                  <a:srgbClr val="c9091e"/>
                </a:solidFill>
                <a:latin typeface="Arial"/>
                <a:ea typeface="SimSun"/>
              </a:rPr>
              <a:t> output impedance</a:t>
            </a:r>
            <a:endParaRPr b="0" lang="en-US" sz="2800" spc="-1" strike="noStrike">
              <a:solidFill>
                <a:srgbClr val="000000"/>
              </a:solidFill>
              <a:latin typeface="Arial"/>
            </a:endParaRPr>
          </a:p>
          <a:p>
            <a:pPr marL="520200" indent="-387000">
              <a:lnSpc>
                <a:spcPct val="100000"/>
              </a:lnSpc>
              <a:spcBef>
                <a:spcPts val="697"/>
              </a:spcBef>
              <a:spcAft>
                <a:spcPts val="598"/>
              </a:spcAft>
              <a:buClr>
                <a:srgbClr val="000000"/>
              </a:buClr>
              <a:buSzPct val="45000"/>
              <a:buFont typeface="Wingdings" charset="2"/>
              <a:buChar char=""/>
            </a:pPr>
            <a:r>
              <a:rPr b="0" lang="en-US" sz="2800" spc="-1" strike="noStrike">
                <a:solidFill>
                  <a:srgbClr val="c9091e"/>
                </a:solidFill>
                <a:latin typeface="Arial"/>
                <a:ea typeface="SimSun"/>
              </a:rPr>
              <a:t>Most antennas are designed to have a feed point impedance of 50 </a:t>
            </a:r>
            <a:r>
              <a:rPr b="0" lang="en-US" sz="2800" spc="-1" strike="noStrike">
                <a:solidFill>
                  <a:srgbClr val="c9091e"/>
                </a:solidFill>
                <a:latin typeface="Symbol"/>
                <a:ea typeface="Symbol"/>
              </a:rPr>
              <a:t></a:t>
            </a:r>
            <a:r>
              <a:rPr b="0" lang="en-US" sz="2800" spc="-1" strike="noStrike">
                <a:solidFill>
                  <a:srgbClr val="c9091e"/>
                </a:solidFill>
                <a:latin typeface="Arial"/>
                <a:ea typeface="SimSun"/>
              </a:rPr>
              <a:t> but rarely present that impedance over their entire frequency range</a:t>
            </a:r>
            <a:endParaRPr b="0" lang="en-US" sz="2800" spc="-1" strike="noStrike">
              <a:solidFill>
                <a:srgbClr val="000000"/>
              </a:solidFill>
              <a:latin typeface="Arial"/>
            </a:endParaRPr>
          </a:p>
          <a:p>
            <a:pPr marL="520200" indent="-387000">
              <a:lnSpc>
                <a:spcPct val="100000"/>
              </a:lnSpc>
              <a:spcBef>
                <a:spcPts val="1417"/>
              </a:spcBef>
              <a:buClr>
                <a:srgbClr val="000000"/>
              </a:buClr>
              <a:buSzPct val="45000"/>
              <a:buFont typeface="Wingdings" charset="2"/>
              <a:buChar char=""/>
            </a:pPr>
            <a:r>
              <a:rPr b="0" lang="en-US" sz="2800" spc="-1" strike="noStrike">
                <a:solidFill>
                  <a:srgbClr val="c9091e"/>
                </a:solidFill>
                <a:latin typeface="Arial"/>
                <a:ea typeface="SimSun"/>
              </a:rPr>
              <a:t>An impedance-matching circuit changes th</a:t>
            </a:r>
            <a:r>
              <a:rPr b="0" lang="en-US" sz="2800" spc="-1" strike="noStrike">
                <a:solidFill>
                  <a:srgbClr val="c9091e"/>
                </a:solidFill>
                <a:latin typeface="Arial"/>
                <a:ea typeface="Arial"/>
              </a:rPr>
              <a:t>at</a:t>
            </a:r>
            <a:r>
              <a:rPr b="0" lang="en-US" sz="2800" spc="-1" strike="noStrike">
                <a:solidFill>
                  <a:srgbClr val="c9091e"/>
                </a:solidFill>
                <a:latin typeface="Arial"/>
                <a:ea typeface="SimSun"/>
              </a:rPr>
              <a:t> variable impedance to    the desired value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39"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40"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41"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42"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43"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4400" spc="-1" strike="noStrike">
                <a:solidFill>
                  <a:srgbClr val="000000"/>
                </a:solidFill>
                <a:latin typeface="Arial"/>
                <a:ea typeface="Arial"/>
              </a:rPr>
              <a:t>Impedance Matching</a:t>
            </a:r>
            <a:endParaRPr b="0" lang="en-US" sz="4400" spc="-1" strike="noStrike">
              <a:solidFill>
                <a:srgbClr val="000000"/>
              </a:solidFill>
              <a:latin typeface="Arial"/>
            </a:endParaRPr>
          </a:p>
        </p:txBody>
      </p:sp>
      <p:sp>
        <p:nvSpPr>
          <p:cNvPr id="244" name="CustomShape 7"/>
          <p:cNvSpPr/>
          <p:nvPr/>
        </p:nvSpPr>
        <p:spPr>
          <a:xfrm>
            <a:off x="504000" y="1326600"/>
            <a:ext cx="9067320" cy="955080"/>
          </a:xfrm>
          <a:prstGeom prst="rect">
            <a:avLst/>
          </a:prstGeom>
          <a:noFill/>
          <a:ln w="0">
            <a:noFill/>
          </a:ln>
        </p:spPr>
        <p:style>
          <a:lnRef idx="0"/>
          <a:fillRef idx="0"/>
          <a:effectRef idx="0"/>
          <a:fontRef idx="minor"/>
        </p:style>
        <p:txBody>
          <a:bodyPr lIns="0" rIns="0" tIns="0" bIns="0" anchor="t">
            <a:normAutofit/>
          </a:bodyPr>
          <a:p>
            <a:pPr marL="432000" indent="-321840">
              <a:lnSpc>
                <a:spcPct val="100000"/>
              </a:lnSpc>
              <a:spcBef>
                <a:spcPts val="1417"/>
              </a:spcBef>
              <a:buClr>
                <a:srgbClr val="000000"/>
              </a:buClr>
              <a:buSzPct val="45000"/>
              <a:buFont typeface="Wingdings" charset="2"/>
              <a:buChar char=""/>
            </a:pPr>
            <a:r>
              <a:rPr b="0" lang="en-US" sz="2400" spc="-1" strike="noStrike">
                <a:solidFill>
                  <a:srgbClr val="c9091e"/>
                </a:solidFill>
                <a:latin typeface="Arial"/>
                <a:ea typeface="Arial"/>
              </a:rPr>
              <a:t>Method 1 - Many </a:t>
            </a:r>
            <a:r>
              <a:rPr b="0" lang="en-US" sz="2400" spc="-1" strike="noStrike">
                <a:solidFill>
                  <a:srgbClr val="c9091e"/>
                </a:solidFill>
                <a:latin typeface="Arial"/>
                <a:ea typeface="SimSun"/>
              </a:rPr>
              <a:t>impedance matching circuits are LC </a:t>
            </a:r>
            <a:r>
              <a:rPr b="0" lang="en-US" sz="2400" spc="-1" strike="noStrike">
                <a:solidFill>
                  <a:srgbClr val="c9091e"/>
                </a:solidFill>
                <a:latin typeface="Arial"/>
                <a:ea typeface="Arial"/>
              </a:rPr>
              <a:t>networks</a:t>
            </a:r>
            <a:r>
              <a:rPr b="0" lang="en-US" sz="2400" spc="-1" strike="noStrike">
                <a:solidFill>
                  <a:srgbClr val="c9091e"/>
                </a:solidFill>
                <a:latin typeface="Arial"/>
                <a:ea typeface="SimSun"/>
              </a:rPr>
              <a:t> </a:t>
            </a:r>
            <a:r>
              <a:rPr b="0" lang="en-US" sz="2400" spc="-1" strike="noStrike">
                <a:solidFill>
                  <a:srgbClr val="c9091e"/>
                </a:solidFill>
                <a:latin typeface="Arial"/>
                <a:ea typeface="Arial"/>
              </a:rPr>
              <a:t>employing</a:t>
            </a:r>
            <a:r>
              <a:rPr b="0" lang="en-US" sz="2400" spc="-1" strike="noStrike">
                <a:solidFill>
                  <a:srgbClr val="c9091e"/>
                </a:solidFill>
                <a:latin typeface="Arial"/>
                <a:ea typeface="SimSun"/>
              </a:rPr>
              <a:t> inductors and capacitors (a </a:t>
            </a:r>
            <a:r>
              <a:rPr b="0" lang="en-US" sz="2400" spc="-1" strike="noStrike" u="sng">
                <a:solidFill>
                  <a:srgbClr val="c9091e"/>
                </a:solidFill>
                <a:uFillTx/>
                <a:latin typeface="Arial"/>
                <a:ea typeface="SimSun"/>
              </a:rPr>
              <a:t>Pi Network</a:t>
            </a:r>
            <a:r>
              <a:rPr b="0" lang="en-US" sz="2400" spc="-1" strike="noStrike">
                <a:solidFill>
                  <a:srgbClr val="c9091e"/>
                </a:solidFill>
                <a:latin typeface="Arial"/>
                <a:ea typeface="SimSun"/>
              </a:rPr>
              <a:t>, for instance)</a:t>
            </a:r>
            <a:endParaRPr b="0" lang="en-US" sz="2400" spc="-1" strike="noStrike">
              <a:solidFill>
                <a:srgbClr val="000000"/>
              </a:solidFill>
              <a:latin typeface="Arial"/>
            </a:endParaRPr>
          </a:p>
        </p:txBody>
      </p:sp>
      <p:pic>
        <p:nvPicPr>
          <p:cNvPr id="245" name="Picture 2" descr="Fig4-15.jpg"/>
          <p:cNvPicPr/>
          <p:nvPr/>
        </p:nvPicPr>
        <p:blipFill>
          <a:blip r:embed="rId1"/>
          <a:stretch/>
        </p:blipFill>
        <p:spPr>
          <a:xfrm>
            <a:off x="1463040" y="2284560"/>
            <a:ext cx="4842000" cy="2592720"/>
          </a:xfrm>
          <a:prstGeom prst="rect">
            <a:avLst/>
          </a:prstGeom>
          <a:ln w="0">
            <a:noFill/>
          </a:ln>
        </p:spPr>
      </p:pic>
      <p:grpSp>
        <p:nvGrpSpPr>
          <p:cNvPr id="246" name="Group 8"/>
          <p:cNvGrpSpPr/>
          <p:nvPr/>
        </p:nvGrpSpPr>
        <p:grpSpPr>
          <a:xfrm>
            <a:off x="4453560" y="3147480"/>
            <a:ext cx="380880" cy="1878840"/>
            <a:chOff x="4453560" y="3147480"/>
            <a:chExt cx="380880" cy="1878840"/>
          </a:xfrm>
        </p:grpSpPr>
        <p:sp>
          <p:nvSpPr>
            <p:cNvPr id="247" name="Line 9"/>
            <p:cNvSpPr/>
            <p:nvPr/>
          </p:nvSpPr>
          <p:spPr>
            <a:xfrm flipV="1">
              <a:off x="4453560" y="3147480"/>
              <a:ext cx="380880" cy="1878840"/>
            </a:xfrm>
            <a:prstGeom prst="line">
              <a:avLst/>
            </a:prstGeom>
            <a:ln cap="sq" w="28440">
              <a:solidFill>
                <a:srgbClr val="c9091e"/>
              </a:solidFill>
              <a:miter/>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a typeface="DejaVu Sans"/>
              </a:endParaRPr>
            </a:p>
          </p:txBody>
        </p:sp>
        <p:sp>
          <p:nvSpPr>
            <p:cNvPr id="248" name="CustomShape 10"/>
            <p:cNvSpPr/>
            <p:nvPr/>
          </p:nvSpPr>
          <p:spPr>
            <a:xfrm rot="10800000">
              <a:off x="4457880" y="3151800"/>
              <a:ext cx="376560" cy="187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grpSp>
      <p:sp>
        <p:nvSpPr>
          <p:cNvPr id="249" name="CustomShape 11"/>
          <p:cNvSpPr/>
          <p:nvPr/>
        </p:nvSpPr>
        <p:spPr>
          <a:xfrm>
            <a:off x="3383280" y="5067360"/>
            <a:ext cx="2830320" cy="446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Arial"/>
              </a:rPr>
              <a:t>(most antenna “tuners”)</a:t>
            </a:r>
            <a:endParaRPr b="0" lang="en-US" sz="1800" spc="-1" strike="noStrike">
              <a:solidFill>
                <a:srgbClr val="000000"/>
              </a:solidFill>
              <a:latin typeface="Arial"/>
            </a:endParaRPr>
          </a:p>
        </p:txBody>
      </p:sp>
      <p:sp>
        <p:nvSpPr>
          <p:cNvPr id="250" name="CustomShape 12"/>
          <p:cNvSpPr/>
          <p:nvPr/>
        </p:nvSpPr>
        <p:spPr>
          <a:xfrm>
            <a:off x="1645920" y="2196000"/>
            <a:ext cx="2129400" cy="361440"/>
          </a:xfrm>
          <a:prstGeom prst="rect">
            <a:avLst/>
          </a:prstGeom>
          <a:noFill/>
          <a:ln cap="sq" w="38160">
            <a:solidFill>
              <a:srgbClr val="e40d08"/>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251" name="" descr=""/>
          <p:cNvPicPr/>
          <p:nvPr/>
        </p:nvPicPr>
        <p:blipFill>
          <a:blip r:embed="rId2"/>
          <a:stretch/>
        </p:blipFill>
        <p:spPr>
          <a:xfrm>
            <a:off x="6657120" y="2400840"/>
            <a:ext cx="3166200" cy="2987640"/>
          </a:xfrm>
          <a:prstGeom prst="rect">
            <a:avLst/>
          </a:prstGeom>
          <a:ln w="0">
            <a:noFill/>
          </a:ln>
        </p:spPr>
      </p:pic>
    </p:spTree>
  </p:cSld>
  <mc:AlternateContent>
    <mc:Choice Requires="p14">
      <p:transition spd="slow" p14:dur="2000"/>
    </mc:Choice>
    <mc:Fallback>
      <p:transition spd="slow"/>
    </mc:Fallback>
  </mc:AlternateContent>
  <p:timing>
    <p:tnLst>
      <p:par>
        <p:cTn id="30" dur="indefinite" restart="never" nodeType="tmRoot">
          <p:childTnLst>
            <p:seq>
              <p:cTn id="31" dur="indefinite" nodeType="mainSeq">
                <p:childTnLst>
                  <p:par>
                    <p:cTn id="32" fill="hold">
                      <p:stCondLst>
                        <p:cond delay="0"/>
                      </p:stCondLst>
                      <p:childTnLst>
                        <p:par>
                          <p:cTn id="33" fill="hold">
                            <p:stCondLst>
                              <p:cond delay="0"/>
                            </p:stCondLst>
                            <p:childTnLst>
                              <p:par>
                                <p:cTn id="34" nodeType="withEffect" fill="hold" presetClass="entr" presetID="10">
                                  <p:stCondLst>
                                    <p:cond delay="2000"/>
                                  </p:stCondLst>
                                  <p:childTnLst>
                                    <p:set>
                                      <p:cBhvr>
                                        <p:cTn id="35" dur="1" fill="hold">
                                          <p:stCondLst>
                                            <p:cond delay="0"/>
                                          </p:stCondLst>
                                        </p:cTn>
                                        <p:tgtEl>
                                          <p:spTgt spid="245"/>
                                        </p:tgtEl>
                                        <p:attrNameLst>
                                          <p:attrName>style.visibility</p:attrName>
                                        </p:attrNameLst>
                                      </p:cBhvr>
                                      <p:to>
                                        <p:strVal val="visible"/>
                                      </p:to>
                                    </p:set>
                                    <p:animEffect filter="fade" transition="in">
                                      <p:cBhvr additive="repl">
                                        <p:cTn id="36" dur="2000"/>
                                        <p:tgtEl>
                                          <p:spTgt spid="245"/>
                                        </p:tgtEl>
                                      </p:cBhvr>
                                    </p:animEffect>
                                  </p:childTnLst>
                                </p:cTn>
                              </p:par>
                              <p:par>
                                <p:cTn id="37" nodeType="withEffect" fill="hold" presetClass="entr" presetID="10">
                                  <p:stCondLst>
                                    <p:cond delay="2000"/>
                                  </p:stCondLst>
                                  <p:childTnLst>
                                    <p:set>
                                      <p:cBhvr>
                                        <p:cTn id="38" dur="1" fill="hold">
                                          <p:stCondLst>
                                            <p:cond delay="0"/>
                                          </p:stCondLst>
                                        </p:cTn>
                                        <p:tgtEl>
                                          <p:spTgt spid="249">
                                            <p:txEl>
                                              <p:pRg st="0" end="0"/>
                                            </p:txEl>
                                          </p:spTgt>
                                        </p:tgtEl>
                                        <p:attrNameLst>
                                          <p:attrName>style.visibility</p:attrName>
                                        </p:attrNameLst>
                                      </p:cBhvr>
                                      <p:to>
                                        <p:strVal val="visible"/>
                                      </p:to>
                                    </p:set>
                                    <p:animEffect filter="fade" transition="in">
                                      <p:cBhvr additive="repl">
                                        <p:cTn id="39" dur="2000"/>
                                        <p:tgtEl>
                                          <p:spTgt spid="249">
                                            <p:txEl>
                                              <p:pRg st="0" end="0"/>
                                            </p:txEl>
                                          </p:spTgt>
                                        </p:tgtEl>
                                      </p:cBhvr>
                                    </p:animEffect>
                                  </p:childTnLst>
                                </p:cTn>
                              </p:par>
                              <p:par>
                                <p:cTn id="40" nodeType="withEffect" fill="hold" presetClass="entr" presetID="10">
                                  <p:stCondLst>
                                    <p:cond delay="2000"/>
                                  </p:stCondLst>
                                  <p:childTnLst>
                                    <p:set>
                                      <p:cBhvr>
                                        <p:cTn id="41" dur="1" fill="hold">
                                          <p:stCondLst>
                                            <p:cond delay="0"/>
                                          </p:stCondLst>
                                        </p:cTn>
                                        <p:tgtEl>
                                          <p:spTgt spid="246"/>
                                        </p:tgtEl>
                                        <p:attrNameLst>
                                          <p:attrName>style.visibility</p:attrName>
                                        </p:attrNameLst>
                                      </p:cBhvr>
                                      <p:to>
                                        <p:strVal val="visible"/>
                                      </p:to>
                                    </p:set>
                                    <p:animEffect filter="fade" transition="in">
                                      <p:cBhvr additive="repl">
                                        <p:cTn id="42" dur="2000"/>
                                        <p:tgtEl>
                                          <p:spTgt spid="246"/>
                                        </p:tgtEl>
                                      </p:cBhvr>
                                    </p:animEffect>
                                  </p:childTnLst>
                                </p:cTn>
                              </p:par>
                              <p:par>
                                <p:cTn id="43" nodeType="withEffect" fill="hold" presetClass="entr" presetID="10">
                                  <p:stCondLst>
                                    <p:cond delay="2000"/>
                                  </p:stCondLst>
                                  <p:childTnLst>
                                    <p:set>
                                      <p:cBhvr>
                                        <p:cTn id="44" dur="1" fill="hold">
                                          <p:stCondLst>
                                            <p:cond delay="0"/>
                                          </p:stCondLst>
                                        </p:cTn>
                                        <p:tgtEl>
                                          <p:spTgt spid="250"/>
                                        </p:tgtEl>
                                        <p:attrNameLst>
                                          <p:attrName>style.visibility</p:attrName>
                                        </p:attrNameLst>
                                      </p:cBhvr>
                                      <p:to>
                                        <p:strVal val="visible"/>
                                      </p:to>
                                    </p:set>
                                    <p:animEffect filter="fade" transition="in">
                                      <p:cBhvr additive="repl">
                                        <p:cTn id="45" dur="2000"/>
                                        <p:tgtEl>
                                          <p:spTgt spid="250"/>
                                        </p:tgtEl>
                                      </p:cBhvr>
                                    </p:animEffect>
                                  </p:childTnLst>
                                </p:cTn>
                              </p:par>
                              <p:par>
                                <p:cTn id="46" nodeType="withEffect" fill="hold" presetClass="entr" presetID="10">
                                  <p:stCondLst>
                                    <p:cond delay="4000"/>
                                  </p:stCondLst>
                                  <p:childTnLst>
                                    <p:set>
                                      <p:cBhvr>
                                        <p:cTn id="47" dur="1" fill="hold">
                                          <p:stCondLst>
                                            <p:cond delay="0"/>
                                          </p:stCondLst>
                                        </p:cTn>
                                        <p:tgtEl>
                                          <p:spTgt spid="251"/>
                                        </p:tgtEl>
                                        <p:attrNameLst>
                                          <p:attrName>style.visibility</p:attrName>
                                        </p:attrNameLst>
                                      </p:cBhvr>
                                      <p:to>
                                        <p:strVal val="visible"/>
                                      </p:to>
                                    </p:set>
                                    <p:animEffect filter="fade" transition="in">
                                      <p:cBhvr additive="repl">
                                        <p:cTn id="48" dur="2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3"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4"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5"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6"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57"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4400" spc="-1" strike="noStrike">
                <a:solidFill>
                  <a:srgbClr val="000000"/>
                </a:solidFill>
                <a:latin typeface="Arial"/>
                <a:ea typeface="Arial"/>
              </a:rPr>
              <a:t>Impedance Matching</a:t>
            </a:r>
            <a:endParaRPr b="0" lang="en-US" sz="4400" spc="-1" strike="noStrike">
              <a:solidFill>
                <a:srgbClr val="000000"/>
              </a:solidFill>
              <a:latin typeface="Arial"/>
            </a:endParaRPr>
          </a:p>
        </p:txBody>
      </p:sp>
      <p:sp>
        <p:nvSpPr>
          <p:cNvPr id="258" name="CustomShape 7"/>
          <p:cNvSpPr/>
          <p:nvPr/>
        </p:nvSpPr>
        <p:spPr>
          <a:xfrm>
            <a:off x="274320" y="1351440"/>
            <a:ext cx="9505440" cy="3283920"/>
          </a:xfrm>
          <a:prstGeom prst="rect">
            <a:avLst/>
          </a:prstGeom>
          <a:noFill/>
          <a:ln w="0">
            <a:noFill/>
          </a:ln>
        </p:spPr>
        <p:style>
          <a:lnRef idx="0"/>
          <a:fillRef idx="0"/>
          <a:effectRef idx="0"/>
          <a:fontRef idx="minor"/>
        </p:style>
        <p:txBody>
          <a:bodyPr lIns="0" rIns="0" tIns="0" bIns="0" anchor="t">
            <a:normAutofit fontScale="96000"/>
          </a:bodyPr>
          <a:p>
            <a:pPr marL="414720" indent="-307080">
              <a:lnSpc>
                <a:spcPct val="100000"/>
              </a:lnSpc>
              <a:buClr>
                <a:srgbClr val="000000"/>
              </a:buClr>
              <a:buSzPct val="45000"/>
              <a:buFont typeface="Wingdings" charset="2"/>
              <a:buChar char=""/>
            </a:pPr>
            <a:r>
              <a:rPr b="0" lang="en-US" sz="3200" spc="-1" strike="noStrike">
                <a:solidFill>
                  <a:srgbClr val="c9091e"/>
                </a:solidFill>
                <a:latin typeface="Arial"/>
                <a:ea typeface="Arial"/>
              </a:rPr>
              <a:t>Method 2 - </a:t>
            </a:r>
            <a:r>
              <a:rPr b="0" lang="en-US" sz="3200" spc="-1" strike="noStrike">
                <a:solidFill>
                  <a:srgbClr val="c9091e"/>
                </a:solidFill>
                <a:latin typeface="Arial"/>
                <a:ea typeface="SimSun"/>
              </a:rPr>
              <a:t>Special RF impedance-matching         </a:t>
            </a:r>
            <a:r>
              <a:rPr b="0" lang="en-US" sz="3200" spc="-1" strike="noStrike" u="sng">
                <a:solidFill>
                  <a:srgbClr val="c9091e"/>
                </a:solidFill>
                <a:uFillTx/>
                <a:latin typeface="Arial"/>
                <a:ea typeface="SimSun"/>
              </a:rPr>
              <a:t>transformers</a:t>
            </a:r>
            <a:r>
              <a:rPr b="0" lang="en-US" sz="3200" spc="-1" strike="noStrike">
                <a:solidFill>
                  <a:srgbClr val="c9091e"/>
                </a:solidFill>
                <a:latin typeface="Arial"/>
                <a:ea typeface="SimSun"/>
              </a:rPr>
              <a:t> are often used to equalize                 impedances between the source and load to       maximize the transfer of power to the load</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a:p>
            <a:pPr marL="414720" indent="-307080">
              <a:lnSpc>
                <a:spcPct val="100000"/>
              </a:lnSpc>
              <a:buClr>
                <a:srgbClr val="000000"/>
              </a:buClr>
              <a:buSzPct val="45000"/>
              <a:buFont typeface="Wingdings" charset="2"/>
              <a:buChar char=""/>
            </a:pPr>
            <a:r>
              <a:rPr b="0" lang="en-US" sz="3200" spc="-1" strike="noStrike">
                <a:solidFill>
                  <a:srgbClr val="c9091e"/>
                </a:solidFill>
                <a:latin typeface="Arial"/>
                <a:ea typeface="Arial"/>
              </a:rPr>
              <a:t>Method 3 - </a:t>
            </a:r>
            <a:r>
              <a:rPr b="0" lang="en-US" sz="3200" spc="-1" strike="noStrike">
                <a:solidFill>
                  <a:srgbClr val="c9091e"/>
                </a:solidFill>
                <a:latin typeface="Arial"/>
                <a:ea typeface="SimSun"/>
              </a:rPr>
              <a:t>Special </a:t>
            </a:r>
            <a:r>
              <a:rPr b="0" lang="en-US" sz="3200" spc="-1" strike="noStrike" u="sng">
                <a:solidFill>
                  <a:srgbClr val="c9091e"/>
                </a:solidFill>
                <a:uFillTx/>
                <a:latin typeface="Arial"/>
                <a:ea typeface="SimSun"/>
              </a:rPr>
              <a:t>lengths of transmission line</a:t>
            </a:r>
            <a:r>
              <a:rPr b="0" lang="en-US" sz="3200" spc="-1" strike="noStrike">
                <a:solidFill>
                  <a:srgbClr val="c9091e"/>
                </a:solidFill>
                <a:latin typeface="Arial"/>
                <a:ea typeface="SimSun"/>
              </a:rPr>
              <a:t> can also be used to match impedances</a:t>
            </a:r>
            <a:endParaRPr b="0" lang="en-US" sz="3200" spc="-1" strike="noStrike">
              <a:solidFill>
                <a:srgbClr val="000000"/>
              </a:solidFill>
              <a:latin typeface="Arial"/>
            </a:endParaRPr>
          </a:p>
        </p:txBody>
      </p:sp>
      <p:sp>
        <p:nvSpPr>
          <p:cNvPr id="259" name="CustomShape 8"/>
          <p:cNvSpPr/>
          <p:nvPr/>
        </p:nvSpPr>
        <p:spPr>
          <a:xfrm>
            <a:off x="3775680" y="4754880"/>
            <a:ext cx="6188400" cy="54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i="1" lang="en-US" sz="3200" spc="-1" strike="noStrike">
                <a:solidFill>
                  <a:srgbClr val="c9091e"/>
                </a:solidFill>
                <a:latin typeface="Arial"/>
                <a:ea typeface="Arial"/>
              </a:rPr>
              <a:t>Three methods - all correct...</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0"/>
                      </p:stCondLst>
                      <p:childTnLst>
                        <p:par>
                          <p:cTn id="52" fill="hold">
                            <p:stCondLst>
                              <p:cond delay="0"/>
                            </p:stCondLst>
                            <p:childTnLst>
                              <p:par>
                                <p:cTn id="53" nodeType="withEffect" fill="hold" presetClass="entr" presetID="10">
                                  <p:stCondLst>
                                    <p:cond delay="2000"/>
                                  </p:stCondLst>
                                  <p:childTnLst>
                                    <p:set>
                                      <p:cBhvr>
                                        <p:cTn id="54" dur="1" fill="hold">
                                          <p:stCondLst>
                                            <p:cond delay="0"/>
                                          </p:stCondLst>
                                        </p:cTn>
                                        <p:tgtEl>
                                          <p:spTgt spid="259">
                                            <p:txEl>
                                              <p:pRg st="0" end="0"/>
                                            </p:txEl>
                                          </p:spTgt>
                                        </p:tgtEl>
                                        <p:attrNameLst>
                                          <p:attrName>style.visibility</p:attrName>
                                        </p:attrNameLst>
                                      </p:cBhvr>
                                      <p:to>
                                        <p:strVal val="visible"/>
                                      </p:to>
                                    </p:set>
                                    <p:animEffect filter="fade" transition="in">
                                      <p:cBhvr additive="repl">
                                        <p:cTn id="55" dur="2000"/>
                                        <p:tgtEl>
                                          <p:spTgt spid="259">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 name="CustomShape 1"/>
          <p:cNvSpPr/>
          <p:nvPr/>
        </p:nvSpPr>
        <p:spPr>
          <a:xfrm>
            <a:off x="504000" y="188640"/>
            <a:ext cx="9068400" cy="626040"/>
          </a:xfrm>
          <a:custGeom>
            <a:avLst/>
            <a:gdLst>
              <a:gd name="textAreaLeft" fmla="*/ 0 w 9068400"/>
              <a:gd name="textAreaRight" fmla="*/ 9070560 w 9068400"/>
              <a:gd name="textAreaTop" fmla="*/ 0 h 626040"/>
              <a:gd name="textAreaBottom" fmla="*/ 628200 h 62604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algn="ctr">
              <a:lnSpc>
                <a:spcPct val="100000"/>
              </a:lnSpc>
            </a:pPr>
            <a:r>
              <a:rPr b="0" lang="en-US" sz="4400" spc="-1" strike="noStrike">
                <a:solidFill>
                  <a:srgbClr val="000000"/>
                </a:solidFill>
                <a:latin typeface="Arial"/>
                <a:ea typeface="Arial"/>
              </a:rPr>
              <a:t>More on Transformers</a:t>
            </a:r>
            <a:endParaRPr b="0" lang="en-US" sz="4400" spc="-1" strike="noStrike">
              <a:solidFill>
                <a:srgbClr val="000000"/>
              </a:solidFill>
              <a:latin typeface="Arial"/>
            </a:endParaRPr>
          </a:p>
        </p:txBody>
      </p:sp>
      <p:sp>
        <p:nvSpPr>
          <p:cNvPr id="261" name="CustomShape 2"/>
          <p:cNvSpPr/>
          <p:nvPr/>
        </p:nvSpPr>
        <p:spPr>
          <a:xfrm>
            <a:off x="503640" y="945000"/>
            <a:ext cx="9068400" cy="4116240"/>
          </a:xfrm>
          <a:custGeom>
            <a:avLst/>
            <a:gdLst>
              <a:gd name="textAreaLeft" fmla="*/ 0 w 9068400"/>
              <a:gd name="textAreaRight" fmla="*/ 9070560 w 9068400"/>
              <a:gd name="textAreaTop" fmla="*/ 0 h 4116240"/>
              <a:gd name="textAreaBottom" fmla="*/ 4118400 h 411624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216000" indent="-214200">
              <a:lnSpc>
                <a:spcPct val="100000"/>
              </a:lnSpc>
              <a:spcBef>
                <a:spcPts val="598"/>
              </a:spcBef>
              <a:spcAft>
                <a:spcPts val="598"/>
              </a:spcAft>
              <a:buClr>
                <a:srgbClr val="000000"/>
              </a:buClr>
              <a:buFont typeface="Arial"/>
              <a:buChar char="•"/>
            </a:pPr>
            <a:r>
              <a:rPr b="0" lang="en-US" sz="2200" spc="-1" strike="noStrike">
                <a:solidFill>
                  <a:srgbClr val="000000"/>
                </a:solidFill>
                <a:latin typeface="Arial"/>
                <a:ea typeface="Arial"/>
              </a:rPr>
              <a:t>Using a transformer to match </a:t>
            </a:r>
            <a:r>
              <a:rPr b="1" i="1" lang="en-US" sz="2200" spc="-1" strike="noStrike">
                <a:solidFill>
                  <a:srgbClr val="000000"/>
                </a:solidFill>
                <a:latin typeface="Arial"/>
                <a:ea typeface="Arial"/>
              </a:rPr>
              <a:t>impedances:</a:t>
            </a:r>
            <a:r>
              <a:rPr b="0" lang="en-US" sz="2200" spc="-1" strike="noStrike">
                <a:solidFill>
                  <a:srgbClr val="000000"/>
                </a:solidFill>
                <a:latin typeface="Arial"/>
                <a:ea typeface="Arial"/>
              </a:rPr>
              <a:t> </a:t>
            </a:r>
            <a:r>
              <a:rPr b="0" lang="en-US" sz="2200" spc="-1" strike="noStrike">
                <a:solidFill>
                  <a:srgbClr val="cc0000"/>
                </a:solidFill>
                <a:latin typeface="Arial"/>
                <a:ea typeface="Arial"/>
              </a:rPr>
              <a:t>The turn ratio between the primary and secondary is the </a:t>
            </a:r>
            <a:r>
              <a:rPr b="1" i="1" lang="en-US" sz="2200" spc="-1" strike="noStrike">
                <a:solidFill>
                  <a:srgbClr val="cc0000"/>
                </a:solidFill>
                <a:latin typeface="Arial"/>
                <a:ea typeface="Arial"/>
              </a:rPr>
              <a:t>square root</a:t>
            </a:r>
            <a:r>
              <a:rPr b="0" lang="en-US" sz="2200" spc="-1" strike="noStrike">
                <a:solidFill>
                  <a:srgbClr val="cc0000"/>
                </a:solidFill>
                <a:latin typeface="Arial"/>
                <a:ea typeface="Arial"/>
              </a:rPr>
              <a:t> of the ratio between the two impedances to be matched.</a:t>
            </a:r>
            <a:endParaRPr b="0" lang="en-US" sz="2200" spc="-1" strike="noStrike">
              <a:solidFill>
                <a:srgbClr val="000000"/>
              </a:solidFill>
              <a:latin typeface="Arial"/>
            </a:endParaRPr>
          </a:p>
          <a:p>
            <a:pPr marL="216000" indent="-214200">
              <a:lnSpc>
                <a:spcPct val="100000"/>
              </a:lnSpc>
              <a:spcBef>
                <a:spcPts val="598"/>
              </a:spcBef>
              <a:spcAft>
                <a:spcPts val="598"/>
              </a:spcAft>
              <a:buClr>
                <a:srgbClr val="000000"/>
              </a:buClr>
              <a:buFont typeface="Arial"/>
              <a:buChar char="•"/>
            </a:pPr>
            <a:r>
              <a:rPr b="1" lang="en-US" sz="2200" spc="-1" strike="noStrike">
                <a:solidFill>
                  <a:srgbClr val="000000"/>
                </a:solidFill>
                <a:latin typeface="Arial"/>
                <a:ea typeface="Arial"/>
              </a:rPr>
              <a:t>Example: </a:t>
            </a:r>
            <a:r>
              <a:rPr b="0" lang="en-US" sz="2200" spc="-1" strike="noStrike">
                <a:solidFill>
                  <a:srgbClr val="c9091e"/>
                </a:solidFill>
                <a:latin typeface="Arial"/>
                <a:ea typeface="Arial"/>
              </a:rPr>
              <a:t>The turns ratio of a transformer used to match an antenna’s 600-ohm feed point impedance to a 50-ohm coaxial cable is 3.5 to 1. </a:t>
            </a:r>
            <a:r>
              <a:rPr b="0" lang="en-US" sz="2200" spc="-1" strike="noStrike">
                <a:solidFill>
                  <a:srgbClr val="000000"/>
                </a:solidFill>
                <a:latin typeface="Arial"/>
                <a:ea typeface="Arial"/>
              </a:rPr>
              <a:t>(not 1 to 3.5)</a:t>
            </a:r>
            <a:r>
              <a:rPr b="0" lang="en-US" sz="2200" spc="-1" strike="noStrike">
                <a:solidFill>
                  <a:srgbClr val="c9091e"/>
                </a:solidFill>
                <a:latin typeface="Arial"/>
                <a:ea typeface="Arial"/>
              </a:rPr>
              <a:t> </a:t>
            </a:r>
            <a:endParaRPr b="0" lang="en-US" sz="2200" spc="-1" strike="noStrike">
              <a:solidFill>
                <a:srgbClr val="000000"/>
              </a:solidFill>
              <a:latin typeface="Arial"/>
            </a:endParaRPr>
          </a:p>
          <a:p>
            <a:pPr>
              <a:lnSpc>
                <a:spcPct val="100000"/>
              </a:lnSpc>
              <a:spcBef>
                <a:spcPts val="598"/>
              </a:spcBef>
              <a:spcAft>
                <a:spcPts val="598"/>
              </a:spcAft>
            </a:pPr>
            <a:r>
              <a:rPr b="0" lang="en-US" sz="1490" spc="-1" strike="noStrike">
                <a:solidFill>
                  <a:srgbClr val="000000"/>
                </a:solidFill>
                <a:latin typeface="Arial"/>
                <a:ea typeface="Arial"/>
              </a:rPr>
              <a:t>                                   </a:t>
            </a:r>
            <a:endParaRPr b="0" lang="en-US" sz="1490" spc="-1" strike="noStrike">
              <a:solidFill>
                <a:srgbClr val="000000"/>
              </a:solidFill>
              <a:latin typeface="Arial"/>
            </a:endParaRPr>
          </a:p>
          <a:p>
            <a:pPr>
              <a:lnSpc>
                <a:spcPct val="100000"/>
              </a:lnSpc>
              <a:spcBef>
                <a:spcPts val="598"/>
              </a:spcBef>
              <a:spcAft>
                <a:spcPts val="598"/>
              </a:spcAft>
            </a:pPr>
            <a:r>
              <a:rPr b="0" lang="en-US" sz="1490" spc="-1" strike="noStrike">
                <a:solidFill>
                  <a:srgbClr val="000000"/>
                </a:solidFill>
                <a:latin typeface="Arial"/>
                <a:ea typeface="Arial"/>
              </a:rPr>
              <a:t>                                   </a:t>
            </a:r>
            <a:endParaRPr b="0" lang="en-US" sz="1490" spc="-1" strike="noStrike">
              <a:solidFill>
                <a:srgbClr val="000000"/>
              </a:solidFill>
              <a:latin typeface="Arial"/>
            </a:endParaRPr>
          </a:p>
        </p:txBody>
      </p:sp>
      <p:sp>
        <p:nvSpPr>
          <p:cNvPr id="262" name="CustomShape 3"/>
          <p:cNvSpPr/>
          <p:nvPr/>
        </p:nvSpPr>
        <p:spPr>
          <a:xfrm>
            <a:off x="3696120" y="5229360"/>
            <a:ext cx="3188160" cy="297720"/>
          </a:xfrm>
          <a:custGeom>
            <a:avLst/>
            <a:gdLst>
              <a:gd name="textAreaLeft" fmla="*/ 0 w 3188160"/>
              <a:gd name="textAreaRight" fmla="*/ 3190320 w 3188160"/>
              <a:gd name="textAreaTop" fmla="*/ 0 h 297720"/>
              <a:gd name="textAreaBottom" fmla="*/ 299880 h 29772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63" name="CustomShape 4"/>
          <p:cNvSpPr/>
          <p:nvPr/>
        </p:nvSpPr>
        <p:spPr>
          <a:xfrm>
            <a:off x="7308360" y="5229360"/>
            <a:ext cx="2348280" cy="297720"/>
          </a:xfrm>
          <a:custGeom>
            <a:avLst/>
            <a:gdLst>
              <a:gd name="textAreaLeft" fmla="*/ 0 w 2348280"/>
              <a:gd name="textAreaRight" fmla="*/ 2350440 w 2348280"/>
              <a:gd name="textAreaTop" fmla="*/ 0 h 297720"/>
              <a:gd name="textAreaBottom" fmla="*/ 299880 h 29772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r">
              <a:lnSpc>
                <a:spcPct val="100000"/>
              </a:lnSpc>
            </a:pPr>
            <a:fld id="{8DE3EA7E-9BD4-4E7A-9FE6-9AC1288D71DD}" type="slidenum">
              <a:rPr b="1" lang="en-US" sz="1200" spc="-1" strike="noStrike">
                <a:solidFill>
                  <a:srgbClr val="898989"/>
                </a:solidFill>
                <a:latin typeface="Times New Roman"/>
                <a:ea typeface="DejaVu Sans"/>
              </a:rPr>
              <a:t>25</a:t>
            </a:fld>
            <a:endParaRPr b="0" lang="en-US" sz="1200" spc="-1" strike="noStrike">
              <a:solidFill>
                <a:srgbClr val="000000"/>
              </a:solidFill>
              <a:latin typeface="Arial"/>
            </a:endParaRPr>
          </a:p>
        </p:txBody>
      </p:sp>
      <p:pic>
        <p:nvPicPr>
          <p:cNvPr id="264" name="" descr=""/>
          <p:cNvPicPr/>
          <p:nvPr/>
        </p:nvPicPr>
        <p:blipFill>
          <a:blip r:embed="rId1"/>
          <a:stretch/>
        </p:blipFill>
        <p:spPr>
          <a:xfrm>
            <a:off x="5124240" y="3276360"/>
            <a:ext cx="751680" cy="889560"/>
          </a:xfrm>
          <a:prstGeom prst="rect">
            <a:avLst/>
          </a:prstGeom>
          <a:ln w="0">
            <a:noFill/>
          </a:ln>
        </p:spPr>
      </p:pic>
      <p:sp>
        <p:nvSpPr>
          <p:cNvPr id="265" name="CustomShape 5"/>
          <p:cNvSpPr/>
          <p:nvPr/>
        </p:nvSpPr>
        <p:spPr>
          <a:xfrm>
            <a:off x="840240" y="3465360"/>
            <a:ext cx="4624560" cy="578520"/>
          </a:xfrm>
          <a:custGeom>
            <a:avLst/>
            <a:gdLst>
              <a:gd name="textAreaLeft" fmla="*/ 0 w 4624560"/>
              <a:gd name="textAreaRight" fmla="*/ 4626720 w 4624560"/>
              <a:gd name="textAreaTop" fmla="*/ 0 h 578520"/>
              <a:gd name="textAreaBottom" fmla="*/ 580680 h 57852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0" lang="en-US" sz="1600" spc="-1" strike="noStrike">
                <a:solidFill>
                  <a:srgbClr val="000000"/>
                </a:solidFill>
                <a:latin typeface="Times New Roman"/>
                <a:ea typeface="Arial"/>
              </a:rPr>
              <a:t>NP = turns on the primary</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Times New Roman"/>
                <a:ea typeface="Arial"/>
              </a:rPr>
              <a:t>NS = turns on the secondary</a:t>
            </a:r>
            <a:endParaRPr b="0" lang="en-US" sz="1600" spc="-1" strike="noStrike">
              <a:solidFill>
                <a:srgbClr val="000000"/>
              </a:solidFill>
              <a:latin typeface="Arial"/>
            </a:endParaRPr>
          </a:p>
        </p:txBody>
      </p:sp>
      <p:grpSp>
        <p:nvGrpSpPr>
          <p:cNvPr id="266" name="Group 6"/>
          <p:cNvGrpSpPr/>
          <p:nvPr/>
        </p:nvGrpSpPr>
        <p:grpSpPr>
          <a:xfrm>
            <a:off x="3864240" y="3717360"/>
            <a:ext cx="378000" cy="360"/>
            <a:chOff x="3864240" y="3717360"/>
            <a:chExt cx="378000" cy="360"/>
          </a:xfrm>
        </p:grpSpPr>
        <p:sp>
          <p:nvSpPr>
            <p:cNvPr id="267" name="Line 7"/>
            <p:cNvSpPr/>
            <p:nvPr/>
          </p:nvSpPr>
          <p:spPr>
            <a:xfrm>
              <a:off x="3864240" y="3717360"/>
              <a:ext cx="378000" cy="360"/>
            </a:xfrm>
            <a:prstGeom prst="line">
              <a:avLst/>
            </a:prstGeom>
            <a:ln cap="sq" w="38160">
              <a:solidFill>
                <a:srgbClr val="000000"/>
              </a:solidFill>
              <a:miter/>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268" name="CustomShape 8"/>
            <p:cNvSpPr/>
            <p:nvPr/>
          </p:nvSpPr>
          <p:spPr>
            <a:xfrm>
              <a:off x="3864240" y="3717360"/>
              <a:ext cx="373680" cy="360"/>
            </a:xfrm>
            <a:custGeom>
              <a:avLst/>
              <a:gdLst>
                <a:gd name="textAreaLeft" fmla="*/ 0 w 373680"/>
                <a:gd name="textAreaRight" fmla="*/ 375840 w 373680"/>
                <a:gd name="textAreaTop" fmla="*/ 0 h 360"/>
                <a:gd name="textAreaBottom" fmla="*/ 23040 h 36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4280" bIns="-44280" anchor="t">
              <a:noAutofit/>
            </a:bodyPr>
            <a:p>
              <a:pPr>
                <a:lnSpc>
                  <a:spcPct val="100000"/>
                </a:lnSpc>
              </a:pPr>
              <a:endParaRPr b="0" lang="en-US" sz="1800" spc="-1" strike="noStrike">
                <a:solidFill>
                  <a:srgbClr val="000000"/>
                </a:solidFill>
                <a:latin typeface="Arial"/>
                <a:ea typeface="DejaVu Sans"/>
              </a:endParaRPr>
            </a:p>
          </p:txBody>
        </p:sp>
      </p:grpSp>
      <p:sp>
        <p:nvSpPr>
          <p:cNvPr id="269" name="CustomShape 9"/>
          <p:cNvSpPr/>
          <p:nvPr/>
        </p:nvSpPr>
        <p:spPr>
          <a:xfrm>
            <a:off x="4452120" y="3465360"/>
            <a:ext cx="610200" cy="640440"/>
          </a:xfrm>
          <a:custGeom>
            <a:avLst/>
            <a:gdLst>
              <a:gd name="textAreaLeft" fmla="*/ 0 w 610200"/>
              <a:gd name="textAreaRight" fmla="*/ 612360 w 610200"/>
              <a:gd name="textAreaTop" fmla="*/ 0 h 640440"/>
              <a:gd name="textAreaBottom" fmla="*/ 642600 h 64044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0" lang="en-US" sz="3600" spc="-1" strike="noStrike">
                <a:solidFill>
                  <a:srgbClr val="000000"/>
                </a:solidFill>
                <a:latin typeface="Times New Roman"/>
                <a:ea typeface="Arial"/>
              </a:rPr>
              <a:t>=</a:t>
            </a:r>
            <a:endParaRPr b="0" lang="en-US" sz="3600" spc="-1" strike="noStrike">
              <a:solidFill>
                <a:srgbClr val="000000"/>
              </a:solidFill>
              <a:latin typeface="Arial"/>
            </a:endParaRPr>
          </a:p>
        </p:txBody>
      </p:sp>
      <p:sp>
        <p:nvSpPr>
          <p:cNvPr id="270" name="CustomShape 10"/>
          <p:cNvSpPr/>
          <p:nvPr/>
        </p:nvSpPr>
        <p:spPr>
          <a:xfrm>
            <a:off x="421920" y="3541320"/>
            <a:ext cx="163440" cy="373680"/>
          </a:xfrm>
          <a:custGeom>
            <a:avLst/>
            <a:gdLst>
              <a:gd name="textAreaLeft" fmla="*/ 0 w 163440"/>
              <a:gd name="textAreaRight" fmla="*/ 165600 w 163440"/>
              <a:gd name="textAreaTop" fmla="*/ 0 h 373680"/>
              <a:gd name="textAreaBottom" fmla="*/ 375840 h 37368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71" name="CustomShape 11"/>
          <p:cNvSpPr/>
          <p:nvPr/>
        </p:nvSpPr>
        <p:spPr>
          <a:xfrm>
            <a:off x="5376600" y="3402360"/>
            <a:ext cx="625320" cy="701640"/>
          </a:xfrm>
          <a:custGeom>
            <a:avLst/>
            <a:gdLst>
              <a:gd name="textAreaLeft" fmla="*/ 0 w 625320"/>
              <a:gd name="textAreaRight" fmla="*/ 627480 w 625320"/>
              <a:gd name="textAreaTop" fmla="*/ 0 h 701640"/>
              <a:gd name="textAreaBottom" fmla="*/ 703800 h 70164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0" lang="en-US" sz="2000" spc="-1" strike="noStrike">
                <a:solidFill>
                  <a:srgbClr val="000000"/>
                </a:solidFill>
                <a:latin typeface="Arial"/>
                <a:ea typeface="Arial"/>
              </a:rPr>
              <a:t>ZP</a:t>
            </a:r>
            <a:endParaRPr b="0" lang="en-US" sz="2000" spc="-1" strike="noStrike">
              <a:solidFill>
                <a:srgbClr val="000000"/>
              </a:solidFill>
              <a:latin typeface="Arial"/>
            </a:endParaRPr>
          </a:p>
          <a:p>
            <a:pPr>
              <a:lnSpc>
                <a:spcPct val="100000"/>
              </a:lnSpc>
            </a:pPr>
            <a:r>
              <a:rPr b="0" lang="en-US" sz="2000" spc="-1" strike="noStrike">
                <a:solidFill>
                  <a:srgbClr val="000000"/>
                </a:solidFill>
                <a:latin typeface="Times New Roman"/>
                <a:ea typeface="Arial"/>
              </a:rPr>
              <a:t>ZS</a:t>
            </a:r>
            <a:endParaRPr b="0" lang="en-US" sz="2000" spc="-1" strike="noStrike">
              <a:solidFill>
                <a:srgbClr val="000000"/>
              </a:solidFill>
              <a:latin typeface="Arial"/>
            </a:endParaRPr>
          </a:p>
        </p:txBody>
      </p:sp>
      <p:grpSp>
        <p:nvGrpSpPr>
          <p:cNvPr id="272" name="Group 12"/>
          <p:cNvGrpSpPr/>
          <p:nvPr/>
        </p:nvGrpSpPr>
        <p:grpSpPr>
          <a:xfrm>
            <a:off x="5459760" y="3717360"/>
            <a:ext cx="378360" cy="360"/>
            <a:chOff x="5459760" y="3717360"/>
            <a:chExt cx="378360" cy="360"/>
          </a:xfrm>
        </p:grpSpPr>
        <p:sp>
          <p:nvSpPr>
            <p:cNvPr id="273" name="Line 13"/>
            <p:cNvSpPr/>
            <p:nvPr/>
          </p:nvSpPr>
          <p:spPr>
            <a:xfrm>
              <a:off x="5459760" y="3717360"/>
              <a:ext cx="378360" cy="360"/>
            </a:xfrm>
            <a:prstGeom prst="line">
              <a:avLst/>
            </a:prstGeom>
            <a:ln cap="sq" w="38160">
              <a:solidFill>
                <a:srgbClr val="000000"/>
              </a:solidFill>
              <a:miter/>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274" name="CustomShape 14"/>
            <p:cNvSpPr/>
            <p:nvPr/>
          </p:nvSpPr>
          <p:spPr>
            <a:xfrm>
              <a:off x="5459760" y="3717360"/>
              <a:ext cx="374040" cy="360"/>
            </a:xfrm>
            <a:custGeom>
              <a:avLst/>
              <a:gdLst>
                <a:gd name="textAreaLeft" fmla="*/ 0 w 374040"/>
                <a:gd name="textAreaRight" fmla="*/ 376200 w 374040"/>
                <a:gd name="textAreaTop" fmla="*/ 0 h 360"/>
                <a:gd name="textAreaBottom" fmla="*/ 23040 h 36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4280" bIns="-44280" anchor="t">
              <a:noAutofit/>
            </a:bodyPr>
            <a:p>
              <a:pPr>
                <a:lnSpc>
                  <a:spcPct val="100000"/>
                </a:lnSpc>
              </a:pPr>
              <a:endParaRPr b="0" lang="en-US" sz="1800" spc="-1" strike="noStrike">
                <a:solidFill>
                  <a:srgbClr val="000000"/>
                </a:solidFill>
                <a:latin typeface="Arial"/>
                <a:ea typeface="DejaVu Sans"/>
              </a:endParaRPr>
            </a:p>
          </p:txBody>
        </p:sp>
      </p:grpSp>
      <p:sp>
        <p:nvSpPr>
          <p:cNvPr id="275" name="CustomShape 15"/>
          <p:cNvSpPr/>
          <p:nvPr/>
        </p:nvSpPr>
        <p:spPr>
          <a:xfrm>
            <a:off x="6216120" y="3465360"/>
            <a:ext cx="2939400" cy="578520"/>
          </a:xfrm>
          <a:custGeom>
            <a:avLst/>
            <a:gdLst>
              <a:gd name="textAreaLeft" fmla="*/ 0 w 2939400"/>
              <a:gd name="textAreaRight" fmla="*/ 2941560 w 2939400"/>
              <a:gd name="textAreaTop" fmla="*/ 0 h 578520"/>
              <a:gd name="textAreaBottom" fmla="*/ 580680 h 57852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0" lang="en-US" sz="1600" spc="-1" strike="noStrike">
                <a:solidFill>
                  <a:srgbClr val="000000"/>
                </a:solidFill>
                <a:latin typeface="Times New Roman"/>
                <a:ea typeface="Arial"/>
              </a:rPr>
              <a:t>ZP = primary impedance</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Times New Roman"/>
                <a:ea typeface="Arial"/>
              </a:rPr>
              <a:t>ZS = secondary impedance</a:t>
            </a:r>
            <a:endParaRPr b="0" lang="en-US" sz="1600" spc="-1" strike="noStrike">
              <a:solidFill>
                <a:srgbClr val="000000"/>
              </a:solidFill>
              <a:latin typeface="Arial"/>
            </a:endParaRPr>
          </a:p>
        </p:txBody>
      </p:sp>
      <p:pic>
        <p:nvPicPr>
          <p:cNvPr id="276" name="" descr=""/>
          <p:cNvPicPr/>
          <p:nvPr/>
        </p:nvPicPr>
        <p:blipFill>
          <a:blip r:embed="rId2"/>
          <a:stretch/>
        </p:blipFill>
        <p:spPr>
          <a:xfrm>
            <a:off x="5124240" y="4221360"/>
            <a:ext cx="751680" cy="889560"/>
          </a:xfrm>
          <a:prstGeom prst="rect">
            <a:avLst/>
          </a:prstGeom>
          <a:ln w="0">
            <a:noFill/>
          </a:ln>
        </p:spPr>
      </p:pic>
      <p:sp>
        <p:nvSpPr>
          <p:cNvPr id="277" name="CustomShape 16"/>
          <p:cNvSpPr/>
          <p:nvPr/>
        </p:nvSpPr>
        <p:spPr>
          <a:xfrm>
            <a:off x="4452120" y="4410360"/>
            <a:ext cx="410400" cy="640440"/>
          </a:xfrm>
          <a:custGeom>
            <a:avLst/>
            <a:gdLst>
              <a:gd name="textAreaLeft" fmla="*/ 0 w 410400"/>
              <a:gd name="textAreaRight" fmla="*/ 412560 w 410400"/>
              <a:gd name="textAreaTop" fmla="*/ 0 h 640440"/>
              <a:gd name="textAreaBottom" fmla="*/ 642600 h 64044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0" lang="en-US" sz="3600" spc="-1" strike="noStrike">
                <a:solidFill>
                  <a:srgbClr val="000000"/>
                </a:solidFill>
                <a:latin typeface="Times New Roman"/>
                <a:ea typeface="Arial"/>
              </a:rPr>
              <a:t>=</a:t>
            </a:r>
            <a:endParaRPr b="0" lang="en-US" sz="3600" spc="-1" strike="noStrike">
              <a:solidFill>
                <a:srgbClr val="000000"/>
              </a:solidFill>
              <a:latin typeface="Arial"/>
            </a:endParaRPr>
          </a:p>
        </p:txBody>
      </p:sp>
      <p:sp>
        <p:nvSpPr>
          <p:cNvPr id="278" name="CustomShape 17"/>
          <p:cNvSpPr/>
          <p:nvPr/>
        </p:nvSpPr>
        <p:spPr>
          <a:xfrm>
            <a:off x="6048360" y="4410360"/>
            <a:ext cx="711720" cy="640440"/>
          </a:xfrm>
          <a:custGeom>
            <a:avLst/>
            <a:gdLst>
              <a:gd name="textAreaLeft" fmla="*/ 0 w 711720"/>
              <a:gd name="textAreaRight" fmla="*/ 713880 w 711720"/>
              <a:gd name="textAreaTop" fmla="*/ 0 h 640440"/>
              <a:gd name="textAreaBottom" fmla="*/ 642600 h 64044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0" lang="en-US" sz="3600" spc="-1" strike="noStrike">
                <a:solidFill>
                  <a:srgbClr val="000000"/>
                </a:solidFill>
                <a:latin typeface="Times New Roman"/>
                <a:ea typeface="Arial"/>
              </a:rPr>
              <a:t>=</a:t>
            </a:r>
            <a:endParaRPr b="0" lang="en-US" sz="3600" spc="-1" strike="noStrike">
              <a:solidFill>
                <a:srgbClr val="000000"/>
              </a:solidFill>
              <a:latin typeface="Arial"/>
            </a:endParaRPr>
          </a:p>
        </p:txBody>
      </p:sp>
      <p:pic>
        <p:nvPicPr>
          <p:cNvPr id="279" name="" descr=""/>
          <p:cNvPicPr/>
          <p:nvPr/>
        </p:nvPicPr>
        <p:blipFill>
          <a:blip r:embed="rId3"/>
          <a:stretch/>
        </p:blipFill>
        <p:spPr>
          <a:xfrm>
            <a:off x="6636600" y="4221360"/>
            <a:ext cx="751680" cy="889560"/>
          </a:xfrm>
          <a:prstGeom prst="rect">
            <a:avLst/>
          </a:prstGeom>
          <a:ln w="0">
            <a:noFill/>
          </a:ln>
        </p:spPr>
      </p:pic>
      <p:sp>
        <p:nvSpPr>
          <p:cNvPr id="280" name="CustomShape 18"/>
          <p:cNvSpPr/>
          <p:nvPr/>
        </p:nvSpPr>
        <p:spPr>
          <a:xfrm>
            <a:off x="7668360" y="4410360"/>
            <a:ext cx="435240" cy="640440"/>
          </a:xfrm>
          <a:custGeom>
            <a:avLst/>
            <a:gdLst>
              <a:gd name="textAreaLeft" fmla="*/ 0 w 435240"/>
              <a:gd name="textAreaRight" fmla="*/ 437400 w 435240"/>
              <a:gd name="textAreaTop" fmla="*/ 0 h 640440"/>
              <a:gd name="textAreaBottom" fmla="*/ 642600 h 64044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wrap="none" lIns="90000" rIns="90000" tIns="46800" bIns="46800" anchor="t">
            <a:spAutoFit/>
          </a:bodyPr>
          <a:p>
            <a:pPr>
              <a:lnSpc>
                <a:spcPct val="100000"/>
              </a:lnSpc>
            </a:pPr>
            <a:r>
              <a:rPr b="0" lang="en-US" sz="3600" spc="-1" strike="noStrike">
                <a:solidFill>
                  <a:srgbClr val="000000"/>
                </a:solidFill>
                <a:latin typeface="Times New Roman"/>
                <a:ea typeface="Arial"/>
              </a:rPr>
              <a:t>=</a:t>
            </a:r>
            <a:endParaRPr b="0" lang="en-US" sz="3600" spc="-1" strike="noStrike">
              <a:solidFill>
                <a:srgbClr val="000000"/>
              </a:solidFill>
              <a:latin typeface="Arial"/>
            </a:endParaRPr>
          </a:p>
        </p:txBody>
      </p:sp>
      <p:grpSp>
        <p:nvGrpSpPr>
          <p:cNvPr id="281" name="Group 19"/>
          <p:cNvGrpSpPr/>
          <p:nvPr/>
        </p:nvGrpSpPr>
        <p:grpSpPr>
          <a:xfrm>
            <a:off x="5459760" y="4662360"/>
            <a:ext cx="378360" cy="360"/>
            <a:chOff x="5459760" y="4662360"/>
            <a:chExt cx="378360" cy="360"/>
          </a:xfrm>
        </p:grpSpPr>
        <p:sp>
          <p:nvSpPr>
            <p:cNvPr id="282" name="Line 20"/>
            <p:cNvSpPr/>
            <p:nvPr/>
          </p:nvSpPr>
          <p:spPr>
            <a:xfrm>
              <a:off x="5459760" y="4662360"/>
              <a:ext cx="378360" cy="360"/>
            </a:xfrm>
            <a:prstGeom prst="line">
              <a:avLst/>
            </a:prstGeom>
            <a:ln cap="sq" w="38160">
              <a:solidFill>
                <a:srgbClr val="000000"/>
              </a:solidFill>
              <a:miter/>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a typeface="DejaVu Sans"/>
              </a:endParaRPr>
            </a:p>
          </p:txBody>
        </p:sp>
        <p:sp>
          <p:nvSpPr>
            <p:cNvPr id="283" name="CustomShape 21"/>
            <p:cNvSpPr/>
            <p:nvPr/>
          </p:nvSpPr>
          <p:spPr>
            <a:xfrm>
              <a:off x="5459760" y="4662360"/>
              <a:ext cx="374040" cy="360"/>
            </a:xfrm>
            <a:custGeom>
              <a:avLst/>
              <a:gdLst>
                <a:gd name="textAreaLeft" fmla="*/ 0 w 374040"/>
                <a:gd name="textAreaRight" fmla="*/ 376200 w 374040"/>
                <a:gd name="textAreaTop" fmla="*/ 0 h 360"/>
                <a:gd name="textAreaBottom" fmla="*/ 23040 h 36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4280" bIns="-44280" anchor="t">
              <a:noAutofit/>
            </a:bodyPr>
            <a:p>
              <a:pPr>
                <a:lnSpc>
                  <a:spcPct val="100000"/>
                </a:lnSpc>
              </a:pPr>
              <a:endParaRPr b="0" lang="en-US" sz="1800" spc="-1" strike="noStrike">
                <a:solidFill>
                  <a:srgbClr val="000000"/>
                </a:solidFill>
                <a:latin typeface="Arial"/>
                <a:ea typeface="DejaVu Sans"/>
              </a:endParaRPr>
            </a:p>
          </p:txBody>
        </p:sp>
      </p:grpSp>
      <p:sp>
        <p:nvSpPr>
          <p:cNvPr id="284" name="CustomShape 22"/>
          <p:cNvSpPr/>
          <p:nvPr/>
        </p:nvSpPr>
        <p:spPr>
          <a:xfrm>
            <a:off x="5376240" y="4347360"/>
            <a:ext cx="923040" cy="396720"/>
          </a:xfrm>
          <a:custGeom>
            <a:avLst/>
            <a:gdLst>
              <a:gd name="textAreaLeft" fmla="*/ 0 w 923040"/>
              <a:gd name="textAreaRight" fmla="*/ 925200 w 923040"/>
              <a:gd name="textAreaTop" fmla="*/ 0 h 396720"/>
              <a:gd name="textAreaBottom" fmla="*/ 398880 h 39672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0" lang="en-US" sz="2000" spc="-1" strike="noStrike">
                <a:solidFill>
                  <a:srgbClr val="000000"/>
                </a:solidFill>
                <a:latin typeface="Times New Roman"/>
                <a:ea typeface="Arial"/>
              </a:rPr>
              <a:t>600</a:t>
            </a:r>
            <a:endParaRPr b="0" lang="en-US" sz="2000" spc="-1" strike="noStrike">
              <a:solidFill>
                <a:srgbClr val="000000"/>
              </a:solidFill>
              <a:latin typeface="Arial"/>
            </a:endParaRPr>
          </a:p>
        </p:txBody>
      </p:sp>
      <p:sp>
        <p:nvSpPr>
          <p:cNvPr id="285" name="CustomShape 23"/>
          <p:cNvSpPr/>
          <p:nvPr/>
        </p:nvSpPr>
        <p:spPr>
          <a:xfrm>
            <a:off x="5467320" y="4725720"/>
            <a:ext cx="579240" cy="397080"/>
          </a:xfrm>
          <a:custGeom>
            <a:avLst/>
            <a:gdLst>
              <a:gd name="textAreaLeft" fmla="*/ 0 w 579240"/>
              <a:gd name="textAreaRight" fmla="*/ 581400 w 579240"/>
              <a:gd name="textAreaTop" fmla="*/ 0 h 397080"/>
              <a:gd name="textAreaBottom" fmla="*/ 398880 h 39708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0" lang="en-US" sz="2000" spc="-1" strike="noStrike">
                <a:solidFill>
                  <a:srgbClr val="000000"/>
                </a:solidFill>
                <a:latin typeface="Times New Roman"/>
                <a:ea typeface="Arial"/>
              </a:rPr>
              <a:t>50</a:t>
            </a:r>
            <a:endParaRPr b="0" lang="en-US" sz="2000" spc="-1" strike="noStrike">
              <a:solidFill>
                <a:srgbClr val="000000"/>
              </a:solidFill>
              <a:latin typeface="Arial"/>
            </a:endParaRPr>
          </a:p>
        </p:txBody>
      </p:sp>
      <p:sp>
        <p:nvSpPr>
          <p:cNvPr id="286" name="CustomShape 24"/>
          <p:cNvSpPr/>
          <p:nvPr/>
        </p:nvSpPr>
        <p:spPr>
          <a:xfrm>
            <a:off x="6804360" y="4473000"/>
            <a:ext cx="1049400" cy="396720"/>
          </a:xfrm>
          <a:custGeom>
            <a:avLst/>
            <a:gdLst>
              <a:gd name="textAreaLeft" fmla="*/ 0 w 1049400"/>
              <a:gd name="textAreaRight" fmla="*/ 1051560 w 1049400"/>
              <a:gd name="textAreaTop" fmla="*/ 0 h 396720"/>
              <a:gd name="textAreaBottom" fmla="*/ 398880 h 39672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0" lang="en-US" sz="2000" spc="-1" strike="noStrike">
                <a:solidFill>
                  <a:srgbClr val="000000"/>
                </a:solidFill>
                <a:latin typeface="Times New Roman"/>
                <a:ea typeface="Arial"/>
              </a:rPr>
              <a:t>12</a:t>
            </a:r>
            <a:endParaRPr b="0" lang="en-US" sz="2000" spc="-1" strike="noStrike">
              <a:solidFill>
                <a:srgbClr val="000000"/>
              </a:solidFill>
              <a:latin typeface="Arial"/>
            </a:endParaRPr>
          </a:p>
        </p:txBody>
      </p:sp>
      <p:sp>
        <p:nvSpPr>
          <p:cNvPr id="287" name="CustomShape 25"/>
          <p:cNvSpPr/>
          <p:nvPr/>
        </p:nvSpPr>
        <p:spPr>
          <a:xfrm>
            <a:off x="8321040" y="4389120"/>
            <a:ext cx="1171800" cy="518400"/>
          </a:xfrm>
          <a:custGeom>
            <a:avLst/>
            <a:gdLst>
              <a:gd name="textAreaLeft" fmla="*/ 0 w 1171800"/>
              <a:gd name="textAreaRight" fmla="*/ 1173960 w 1171800"/>
              <a:gd name="textAreaTop" fmla="*/ 0 h 518400"/>
              <a:gd name="textAreaBottom" fmla="*/ 520560 h 518400"/>
            </a:gdLst>
            <a:ahLst/>
            <a:rect l="textAreaLeft" t="textAreaTop" r="textAreaRight" b="textAreaBottom"/>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nSpc>
                <a:spcPct val="100000"/>
              </a:lnSpc>
            </a:pPr>
            <a:r>
              <a:rPr b="1" lang="en-US" sz="2800" spc="-1" strike="noStrike">
                <a:solidFill>
                  <a:srgbClr val="000000"/>
                </a:solidFill>
                <a:latin typeface="Times New Roman"/>
                <a:ea typeface="Arial"/>
              </a:rPr>
              <a:t>3.46</a:t>
            </a:r>
            <a:endParaRPr b="0" lang="en-US" sz="2800" spc="-1" strike="noStrike">
              <a:solidFill>
                <a:srgbClr val="000000"/>
              </a:solidFill>
              <a:latin typeface="Arial"/>
            </a:endParaRPr>
          </a:p>
        </p:txBody>
      </p:sp>
      <p:sp>
        <p:nvSpPr>
          <p:cNvPr id="288" name="CustomShape 26"/>
          <p:cNvSpPr/>
          <p:nvPr/>
        </p:nvSpPr>
        <p:spPr>
          <a:xfrm>
            <a:off x="3844080" y="3354480"/>
            <a:ext cx="544320" cy="45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NP</a:t>
            </a:r>
            <a:endParaRPr b="0" lang="en-US" sz="1800" spc="-1" strike="noStrike">
              <a:solidFill>
                <a:srgbClr val="000000"/>
              </a:solidFill>
              <a:latin typeface="Arial"/>
            </a:endParaRPr>
          </a:p>
        </p:txBody>
      </p:sp>
      <p:sp>
        <p:nvSpPr>
          <p:cNvPr id="289" name="CustomShape 27"/>
          <p:cNvSpPr/>
          <p:nvPr/>
        </p:nvSpPr>
        <p:spPr>
          <a:xfrm>
            <a:off x="3844080" y="3811680"/>
            <a:ext cx="540720" cy="342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NS</a:t>
            </a:r>
            <a:endParaRPr b="0" lang="en-US" sz="1800" spc="-1" strike="noStrike">
              <a:solidFill>
                <a:srgbClr val="000000"/>
              </a:solidFill>
              <a:latin typeface="Arial"/>
            </a:endParaRPr>
          </a:p>
        </p:txBody>
      </p:sp>
      <p:sp>
        <p:nvSpPr>
          <p:cNvPr id="290" name=""/>
          <p:cNvSpPr/>
          <p:nvPr/>
        </p:nvSpPr>
        <p:spPr>
          <a:xfrm>
            <a:off x="7863840" y="5052240"/>
            <a:ext cx="17928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(Round to 3.5)</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38"/>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2" name="CustomShape 39"/>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3" name="CustomShape 40"/>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4" name="CustomShape 41"/>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5" name="CustomShape 42"/>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6" name="CustomShape 43"/>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5400" spc="-1" strike="noStrike">
                <a:solidFill>
                  <a:srgbClr val="000000"/>
                </a:solidFill>
                <a:latin typeface="Arial"/>
                <a:ea typeface="Arial"/>
              </a:rPr>
              <a:t>Reactance</a:t>
            </a:r>
            <a:endParaRPr b="0" lang="en-US" sz="5400" spc="-1" strike="noStrike">
              <a:solidFill>
                <a:srgbClr val="000000"/>
              </a:solidFill>
              <a:latin typeface="Arial"/>
            </a:endParaRPr>
          </a:p>
        </p:txBody>
      </p:sp>
      <p:sp>
        <p:nvSpPr>
          <p:cNvPr id="297" name="CustomShape 44"/>
          <p:cNvSpPr/>
          <p:nvPr/>
        </p:nvSpPr>
        <p:spPr>
          <a:xfrm>
            <a:off x="0" y="1371600"/>
            <a:ext cx="10076400" cy="2645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3600" spc="-1" strike="noStrike">
                <a:solidFill>
                  <a:srgbClr val="c9091e"/>
                </a:solidFill>
                <a:latin typeface="Arial"/>
                <a:ea typeface="SimSun"/>
              </a:rPr>
              <a:t>REVIEW: The resistance to the flow of </a:t>
            </a:r>
            <a:r>
              <a:rPr b="1" i="1" lang="en-US" sz="3600" spc="-1" strike="noStrike">
                <a:solidFill>
                  <a:srgbClr val="c9091e"/>
                </a:solidFill>
                <a:latin typeface="Arial"/>
                <a:ea typeface="Arial"/>
              </a:rPr>
              <a:t>alternating</a:t>
            </a:r>
            <a:r>
              <a:rPr b="0" lang="en-US" sz="3600" spc="-1" strike="noStrike">
                <a:solidFill>
                  <a:srgbClr val="c9091e"/>
                </a:solidFill>
                <a:latin typeface="Arial"/>
                <a:ea typeface="SimSun"/>
              </a:rPr>
              <a:t> current </a:t>
            </a:r>
            <a:r>
              <a:rPr b="0" lang="en-US" sz="3600" spc="-1" strike="noStrike">
                <a:solidFill>
                  <a:srgbClr val="c9091e"/>
                </a:solidFill>
                <a:latin typeface="Arial"/>
                <a:ea typeface="Arial"/>
              </a:rPr>
              <a:t> (AC) </a:t>
            </a:r>
            <a:r>
              <a:rPr b="0" lang="en-US" sz="3600" spc="-1" strike="noStrike">
                <a:solidFill>
                  <a:srgbClr val="c9091e"/>
                </a:solidFill>
                <a:latin typeface="Arial"/>
                <a:ea typeface="SimSun"/>
              </a:rPr>
              <a:t>caused by </a:t>
            </a:r>
            <a:endParaRPr b="0" lang="en-US" sz="3600" spc="-1" strike="noStrike">
              <a:solidFill>
                <a:srgbClr val="000000"/>
              </a:solidFill>
              <a:latin typeface="Arial"/>
            </a:endParaRPr>
          </a:p>
          <a:p>
            <a:pPr algn="ctr">
              <a:lnSpc>
                <a:spcPct val="100000"/>
              </a:lnSpc>
            </a:pPr>
            <a:r>
              <a:rPr b="0" lang="en-US" sz="3600" spc="-1" strike="noStrike">
                <a:solidFill>
                  <a:srgbClr val="c9091e"/>
                </a:solidFill>
                <a:latin typeface="Arial"/>
                <a:ea typeface="SimSun"/>
              </a:rPr>
              <a:t>capacitance or inductance is called </a:t>
            </a:r>
            <a:r>
              <a:rPr b="1" i="1" lang="en-US" sz="3600" spc="-1" strike="noStrike">
                <a:solidFill>
                  <a:srgbClr val="c9091e"/>
                </a:solidFill>
                <a:latin typeface="Arial"/>
                <a:ea typeface="SimSun"/>
              </a:rPr>
              <a:t>reactance</a:t>
            </a:r>
            <a:r>
              <a:rPr b="0" lang="en-US" sz="3600" spc="-1" strike="noStrike">
                <a:solidFill>
                  <a:srgbClr val="c9091e"/>
                </a:solidFill>
                <a:latin typeface="Arial"/>
                <a:ea typeface="SimSun"/>
              </a:rPr>
              <a:t> </a:t>
            </a:r>
            <a:endParaRPr b="0" lang="en-US" sz="3600" spc="-1" strike="noStrike">
              <a:solidFill>
                <a:srgbClr val="000000"/>
              </a:solidFill>
              <a:latin typeface="Arial"/>
            </a:endParaRPr>
          </a:p>
          <a:p>
            <a:pPr algn="ctr">
              <a:lnSpc>
                <a:spcPct val="100000"/>
              </a:lnSpc>
            </a:pPr>
            <a:r>
              <a:rPr b="0" lang="en-US" sz="3600" spc="-1" strike="noStrike">
                <a:solidFill>
                  <a:srgbClr val="c9091e"/>
                </a:solidFill>
                <a:latin typeface="Arial"/>
                <a:ea typeface="SimSun"/>
              </a:rPr>
              <a:t>and is denoted by </a:t>
            </a:r>
            <a:r>
              <a:rPr b="0" lang="en-US" sz="3600" spc="-1" strike="noStrike">
                <a:solidFill>
                  <a:srgbClr val="c9091e"/>
                </a:solidFill>
                <a:latin typeface="Arial"/>
                <a:ea typeface="Arial"/>
              </a:rPr>
              <a:t>the symbol </a:t>
            </a:r>
            <a:r>
              <a:rPr b="0" lang="en-US" sz="3600" spc="-1" strike="noStrike">
                <a:solidFill>
                  <a:srgbClr val="c9091e"/>
                </a:solidFill>
                <a:latin typeface="Arial"/>
                <a:ea typeface="SimSun"/>
              </a:rPr>
              <a:t>X. </a:t>
            </a:r>
            <a:endParaRPr b="0" lang="en-US" sz="3600" spc="-1" strike="noStrike">
              <a:solidFill>
                <a:srgbClr val="000000"/>
              </a:solidFill>
              <a:latin typeface="Arial"/>
            </a:endParaRPr>
          </a:p>
          <a:p>
            <a:pPr algn="ctr">
              <a:lnSpc>
                <a:spcPct val="100000"/>
              </a:lnSpc>
            </a:pPr>
            <a:r>
              <a:rPr b="0" lang="en-US" sz="3600" spc="-1" strike="noStrike">
                <a:solidFill>
                  <a:srgbClr val="c9091e"/>
                </a:solidFill>
                <a:latin typeface="Arial"/>
                <a:ea typeface="SimSun"/>
              </a:rPr>
              <a:t>It is measured in ohms, like resistance.</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99"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0"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1"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2"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3"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4400" spc="-1" strike="noStrike">
                <a:solidFill>
                  <a:srgbClr val="000000"/>
                </a:solidFill>
                <a:latin typeface="Arial"/>
                <a:ea typeface="Arial"/>
              </a:rPr>
              <a:t>Resonance</a:t>
            </a:r>
            <a:endParaRPr b="0" lang="en-US" sz="4400" spc="-1" strike="noStrike">
              <a:solidFill>
                <a:srgbClr val="000000"/>
              </a:solidFill>
              <a:latin typeface="Arial"/>
            </a:endParaRPr>
          </a:p>
        </p:txBody>
      </p:sp>
      <p:sp>
        <p:nvSpPr>
          <p:cNvPr id="304" name="CustomShape 7"/>
          <p:cNvSpPr/>
          <p:nvPr/>
        </p:nvSpPr>
        <p:spPr>
          <a:xfrm>
            <a:off x="504000" y="1326600"/>
            <a:ext cx="5252400" cy="3283920"/>
          </a:xfrm>
          <a:prstGeom prst="rect">
            <a:avLst/>
          </a:prstGeom>
          <a:noFill/>
          <a:ln w="0">
            <a:noFill/>
          </a:ln>
        </p:spPr>
        <p:style>
          <a:lnRef idx="0"/>
          <a:fillRef idx="0"/>
          <a:effectRef idx="0"/>
          <a:fontRef idx="minor"/>
        </p:style>
        <p:txBody>
          <a:bodyPr lIns="0" rIns="0" tIns="0" bIns="0" anchor="t">
            <a:normAutofit fontScale="92000"/>
          </a:bodyPr>
          <a:p>
            <a:pPr marL="460080" indent="-342000">
              <a:lnSpc>
                <a:spcPct val="100000"/>
              </a:lnSpc>
              <a:spcAft>
                <a:spcPts val="598"/>
              </a:spcAft>
              <a:buClr>
                <a:srgbClr val="000000"/>
              </a:buClr>
              <a:buSzPct val="45000"/>
              <a:buFont typeface="Wingdings" charset="2"/>
              <a:buChar char=""/>
            </a:pPr>
            <a:r>
              <a:rPr b="0" lang="en-US" sz="2200" spc="-1" strike="noStrike">
                <a:solidFill>
                  <a:srgbClr val="000000"/>
                </a:solidFill>
                <a:latin typeface="Arial"/>
                <a:ea typeface="Arial"/>
              </a:rPr>
              <a:t>Resonance in a circuit or antenna occurs when capacitive and inductive reactance are equal</a:t>
            </a:r>
            <a:endParaRPr b="0" lang="en-US" sz="2200" spc="-1" strike="noStrike">
              <a:solidFill>
                <a:srgbClr val="000000"/>
              </a:solidFill>
              <a:latin typeface="Arial"/>
            </a:endParaRPr>
          </a:p>
          <a:p>
            <a:pPr marL="460080" indent="-342000">
              <a:lnSpc>
                <a:spcPct val="100000"/>
              </a:lnSpc>
              <a:spcAft>
                <a:spcPts val="598"/>
              </a:spcAft>
              <a:buClr>
                <a:srgbClr val="000000"/>
              </a:buClr>
              <a:buSzPct val="45000"/>
              <a:buFont typeface="Wingdings" charset="2"/>
              <a:buChar char=""/>
            </a:pPr>
            <a:r>
              <a:rPr b="0" lang="en-US" sz="2200" spc="-1" strike="noStrike">
                <a:solidFill>
                  <a:srgbClr val="ff0000"/>
                </a:solidFill>
                <a:latin typeface="Arial"/>
                <a:ea typeface="Arial"/>
              </a:rPr>
              <a:t>In a resonant series circuit the reactances of the L and C </a:t>
            </a:r>
            <a:r>
              <a:rPr b="0" lang="en-US" sz="2200" spc="-1" strike="noStrike" u="sng">
                <a:solidFill>
                  <a:srgbClr val="ff0000"/>
                </a:solidFill>
                <a:uFillTx/>
                <a:latin typeface="Arial"/>
                <a:ea typeface="Arial"/>
              </a:rPr>
              <a:t>cancel</a:t>
            </a:r>
            <a:r>
              <a:rPr b="0" lang="en-US" sz="2200" spc="-1" strike="noStrike">
                <a:solidFill>
                  <a:srgbClr val="ff0000"/>
                </a:solidFill>
                <a:latin typeface="Arial"/>
                <a:ea typeface="Arial"/>
              </a:rPr>
              <a:t> each other</a:t>
            </a:r>
            <a:r>
              <a:rPr b="0" lang="en-US" sz="2200" spc="-1" strike="noStrike">
                <a:solidFill>
                  <a:srgbClr val="000000"/>
                </a:solidFill>
                <a:latin typeface="Arial"/>
                <a:ea typeface="Arial"/>
              </a:rPr>
              <a:t>, forming a short circuit, leaving only the resistance, R, as the circuit’s impedance</a:t>
            </a:r>
            <a:endParaRPr b="0" lang="en-US" sz="2200" spc="-1" strike="noStrike">
              <a:solidFill>
                <a:srgbClr val="000000"/>
              </a:solidFill>
              <a:latin typeface="Arial"/>
            </a:endParaRPr>
          </a:p>
          <a:p>
            <a:pPr marL="460080" indent="-342000">
              <a:lnSpc>
                <a:spcPct val="100000"/>
              </a:lnSpc>
              <a:spcAft>
                <a:spcPts val="598"/>
              </a:spcAft>
              <a:buClr>
                <a:srgbClr val="000000"/>
              </a:buClr>
              <a:buSzPct val="45000"/>
              <a:buFont typeface="Wingdings" charset="2"/>
              <a:buChar char=""/>
            </a:pPr>
            <a:r>
              <a:rPr b="0" lang="en-US" sz="2200" spc="-1" strike="noStrike">
                <a:solidFill>
                  <a:srgbClr val="000000"/>
                </a:solidFill>
                <a:latin typeface="Arial"/>
                <a:ea typeface="Arial"/>
              </a:rPr>
              <a:t>Resonance is used in filters or tuned circuits to pass or reject specific frequencies</a:t>
            </a:r>
            <a:endParaRPr b="0" lang="en-US" sz="2200" spc="-1" strike="noStrike">
              <a:solidFill>
                <a:srgbClr val="000000"/>
              </a:solidFill>
              <a:latin typeface="Arial"/>
            </a:endParaRPr>
          </a:p>
        </p:txBody>
      </p:sp>
      <p:pic>
        <p:nvPicPr>
          <p:cNvPr id="305" name="Picture 2" descr="Fig4-14.jpg"/>
          <p:cNvPicPr/>
          <p:nvPr/>
        </p:nvPicPr>
        <p:blipFill>
          <a:blip r:embed="rId1"/>
          <a:stretch/>
        </p:blipFill>
        <p:spPr>
          <a:xfrm>
            <a:off x="6299280" y="1219680"/>
            <a:ext cx="3023280" cy="3735720"/>
          </a:xfrm>
          <a:prstGeom prst="rect">
            <a:avLst/>
          </a:prstGeom>
          <a:ln w="0">
            <a:noFill/>
          </a:ln>
        </p:spPr>
      </p:pic>
      <p:sp>
        <p:nvSpPr>
          <p:cNvPr id="306" name="CustomShape 8"/>
          <p:cNvSpPr/>
          <p:nvPr/>
        </p:nvSpPr>
        <p:spPr>
          <a:xfrm>
            <a:off x="6949440" y="2762640"/>
            <a:ext cx="1458720" cy="70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3600" spc="-1" strike="noStrike">
                <a:solidFill>
                  <a:srgbClr val="000000"/>
                </a:solidFill>
                <a:latin typeface="Arial"/>
                <a:ea typeface="DejaVu Sans"/>
              </a:rPr>
              <a:t>X</a:t>
            </a:r>
            <a:r>
              <a:rPr b="0" lang="en-US" sz="3600" spc="-1" strike="noStrike" baseline="-33000">
                <a:solidFill>
                  <a:srgbClr val="000000"/>
                </a:solidFill>
                <a:latin typeface="Arial"/>
                <a:ea typeface="DejaVu Sans"/>
              </a:rPr>
              <a:t>L</a:t>
            </a:r>
            <a:r>
              <a:rPr b="0" lang="en-US" sz="3600" spc="-1" strike="noStrike">
                <a:solidFill>
                  <a:srgbClr val="000000"/>
                </a:solidFill>
                <a:latin typeface="Arial"/>
                <a:ea typeface="DejaVu Sans"/>
              </a:rPr>
              <a:t>=X</a:t>
            </a:r>
            <a:r>
              <a:rPr b="0" lang="en-US" sz="3600" spc="-1" strike="noStrike" baseline="-33000">
                <a:solidFill>
                  <a:srgbClr val="000000"/>
                </a:solidFill>
                <a:latin typeface="Arial"/>
                <a:ea typeface="DejaVu Sans"/>
              </a:rPr>
              <a:t>C</a:t>
            </a:r>
            <a:endParaRPr b="0" lang="en-US" sz="3600" spc="-1" strike="noStrike">
              <a:solidFill>
                <a:srgbClr val="000000"/>
              </a:solidFill>
              <a:latin typeface="Arial"/>
            </a:endParaRPr>
          </a:p>
        </p:txBody>
      </p:sp>
      <p:sp>
        <p:nvSpPr>
          <p:cNvPr id="307" name="CustomShape 9"/>
          <p:cNvSpPr/>
          <p:nvPr/>
        </p:nvSpPr>
        <p:spPr>
          <a:xfrm>
            <a:off x="3474720" y="4297680"/>
            <a:ext cx="2830320" cy="770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2000" spc="-1" strike="noStrike">
                <a:solidFill>
                  <a:srgbClr val="ff0000"/>
                </a:solidFill>
                <a:latin typeface="Arial"/>
                <a:ea typeface="DejaVu Sans"/>
              </a:rPr>
              <a:t>Series – Short Circuit</a:t>
            </a:r>
            <a:endParaRPr b="0" lang="en-US" sz="2000" spc="-1" strike="noStrike">
              <a:solidFill>
                <a:srgbClr val="000000"/>
              </a:solidFill>
              <a:latin typeface="Arial"/>
            </a:endParaRPr>
          </a:p>
          <a:p>
            <a:pPr>
              <a:lnSpc>
                <a:spcPct val="100000"/>
              </a:lnSpc>
            </a:pPr>
            <a:r>
              <a:rPr b="0" i="1" lang="en-US" sz="2000" spc="-1" strike="noStrike">
                <a:solidFill>
                  <a:srgbClr val="000000"/>
                </a:solidFill>
                <a:latin typeface="Arial"/>
                <a:ea typeface="DejaVu Sans"/>
              </a:rPr>
              <a:t>Parallel – Open Circuit</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56" dur="indefinite" restart="never" nodeType="tmRoot">
          <p:childTnLst>
            <p:seq>
              <p:cTn id="57" dur="indefinite" nodeType="mainSeq">
                <p:childTnLst>
                  <p:par>
                    <p:cTn id="58" fill="hold">
                      <p:stCondLst>
                        <p:cond delay="0"/>
                      </p:stCondLst>
                      <p:childTnLst>
                        <p:par>
                          <p:cTn id="59" fill="hold">
                            <p:stCondLst>
                              <p:cond delay="0"/>
                            </p:stCondLst>
                            <p:childTnLst>
                              <p:par>
                                <p:cTn id="60" nodeType="withEffect" fill="hold" presetClass="entr" presetID="10">
                                  <p:stCondLst>
                                    <p:cond delay="2000"/>
                                  </p:stCondLst>
                                  <p:childTnLst>
                                    <p:set>
                                      <p:cBhvr>
                                        <p:cTn id="61" dur="1" fill="hold">
                                          <p:stCondLst>
                                            <p:cond delay="0"/>
                                          </p:stCondLst>
                                        </p:cTn>
                                        <p:tgtEl>
                                          <p:spTgt spid="306">
                                            <p:txEl>
                                              <p:pRg st="0" end="0"/>
                                            </p:txEl>
                                          </p:spTgt>
                                        </p:tgtEl>
                                        <p:attrNameLst>
                                          <p:attrName>style.visibility</p:attrName>
                                        </p:attrNameLst>
                                      </p:cBhvr>
                                      <p:to>
                                        <p:strVal val="visible"/>
                                      </p:to>
                                    </p:set>
                                    <p:animEffect filter="fade" transition="in">
                                      <p:cBhvr additive="repl">
                                        <p:cTn id="62" dur="2000"/>
                                        <p:tgtEl>
                                          <p:spTgt spid="306">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09"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0"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1"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2"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3"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Self-Resonance</a:t>
            </a:r>
            <a:endParaRPr b="0" lang="en-US" sz="4400" spc="-1" strike="noStrike">
              <a:solidFill>
                <a:srgbClr val="000000"/>
              </a:solidFill>
              <a:latin typeface="Arial"/>
            </a:endParaRPr>
          </a:p>
        </p:txBody>
      </p:sp>
      <p:sp>
        <p:nvSpPr>
          <p:cNvPr id="314" name="CustomShape 7"/>
          <p:cNvSpPr/>
          <p:nvPr/>
        </p:nvSpPr>
        <p:spPr>
          <a:xfrm>
            <a:off x="504000" y="1326600"/>
            <a:ext cx="9067320" cy="3283920"/>
          </a:xfrm>
          <a:prstGeom prst="rect">
            <a:avLst/>
          </a:prstGeom>
          <a:noFill/>
          <a:ln w="0">
            <a:noFill/>
          </a:ln>
        </p:spPr>
        <p:style>
          <a:lnRef idx="0"/>
          <a:fillRef idx="0"/>
          <a:effectRef idx="0"/>
          <a:fontRef idx="minor"/>
        </p:style>
        <p:txBody>
          <a:bodyPr lIns="0" rIns="0" tIns="0" bIns="0" anchor="t">
            <a:normAutofit/>
          </a:bodyPr>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Occurs when a single components reactance equals the value of its parasitic reactance of the opposite type</a:t>
            </a:r>
            <a:endParaRPr b="0" lang="en-US" sz="3200" spc="-1" strike="noStrike">
              <a:solidFill>
                <a:srgbClr val="000000"/>
              </a:solidFill>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a:solidFill>
                  <a:srgbClr val="ff0000"/>
                </a:solidFill>
                <a:latin typeface="Arial"/>
                <a:ea typeface="DejaVu Sans"/>
              </a:rPr>
              <a:t>Above its self-resonant frequency, a components reactance switches type, making an inductor capacitive (and vice versa).</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1"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2"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3"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4"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75" name="CustomShape 6"/>
          <p:cNvSpPr/>
          <p:nvPr/>
        </p:nvSpPr>
        <p:spPr>
          <a:xfrm>
            <a:off x="504000" y="15120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5400" spc="-1" strike="noStrike">
                <a:solidFill>
                  <a:srgbClr val="bf0041"/>
                </a:solidFill>
                <a:latin typeface="Arial"/>
                <a:ea typeface="Arial"/>
              </a:rPr>
              <a:t>Capacitive Reactance</a:t>
            </a:r>
            <a:endParaRPr b="0" lang="en-US" sz="5400" spc="-1" strike="noStrike">
              <a:solidFill>
                <a:srgbClr val="000000"/>
              </a:solidFill>
              <a:latin typeface="Arial"/>
            </a:endParaRPr>
          </a:p>
        </p:txBody>
      </p:sp>
      <p:sp>
        <p:nvSpPr>
          <p:cNvPr id="176" name="CustomShape 7"/>
          <p:cNvSpPr/>
          <p:nvPr/>
        </p:nvSpPr>
        <p:spPr>
          <a:xfrm>
            <a:off x="-10440" y="1137600"/>
            <a:ext cx="10167840" cy="1601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400" spc="-1" strike="noStrike">
                <a:solidFill>
                  <a:srgbClr val="c9091e"/>
                </a:solidFill>
                <a:latin typeface="Arial"/>
                <a:ea typeface="Arial"/>
              </a:rPr>
              <a:t>The opposition to alternating current flow from the stored electrostatic energy in a capacitor is called capacitive reactance (X</a:t>
            </a:r>
            <a:r>
              <a:rPr b="0" lang="en-US" sz="2400" spc="-1" strike="noStrike" baseline="-25000">
                <a:solidFill>
                  <a:srgbClr val="c9091e"/>
                </a:solidFill>
                <a:latin typeface="Arial"/>
                <a:ea typeface="Arial"/>
              </a:rPr>
              <a:t>C</a:t>
            </a:r>
            <a:r>
              <a:rPr b="0" lang="en-US" sz="2400" spc="-1" strike="noStrike">
                <a:solidFill>
                  <a:srgbClr val="c9091e"/>
                </a:solidFill>
                <a:latin typeface="Arial"/>
                <a:ea typeface="Arial"/>
              </a:rPr>
              <a:t>)</a:t>
            </a:r>
            <a:endParaRPr b="0" lang="en-US" sz="2400" spc="-1" strike="noStrike">
              <a:solidFill>
                <a:srgbClr val="000000"/>
              </a:solidFill>
              <a:latin typeface="Arial"/>
            </a:endParaRPr>
          </a:p>
          <a:p>
            <a:pPr algn="ctr">
              <a:lnSpc>
                <a:spcPct val="100000"/>
              </a:lnSpc>
            </a:pPr>
            <a:r>
              <a:rPr b="0" lang="en-US" sz="2400" spc="-1" strike="noStrike">
                <a:solidFill>
                  <a:srgbClr val="c9091e"/>
                </a:solidFill>
                <a:latin typeface="Arial"/>
                <a:ea typeface="Arial"/>
              </a:rPr>
              <a:t>As the frequency of the applied signal increases, </a:t>
            </a:r>
            <a:endParaRPr b="0" lang="en-US" sz="2400" spc="-1" strike="noStrike">
              <a:solidFill>
                <a:srgbClr val="000000"/>
              </a:solidFill>
              <a:latin typeface="Arial"/>
            </a:endParaRPr>
          </a:p>
          <a:p>
            <a:pPr algn="ctr">
              <a:lnSpc>
                <a:spcPct val="100000"/>
              </a:lnSpc>
            </a:pPr>
            <a:r>
              <a:rPr b="0" lang="en-US" sz="2400" spc="-1" strike="noStrike">
                <a:solidFill>
                  <a:srgbClr val="c9091e"/>
                </a:solidFill>
                <a:latin typeface="Arial"/>
                <a:ea typeface="Arial"/>
              </a:rPr>
              <a:t>X</a:t>
            </a:r>
            <a:r>
              <a:rPr b="0" lang="en-US" sz="2400" spc="-1" strike="noStrike" baseline="-25000">
                <a:solidFill>
                  <a:srgbClr val="c9091e"/>
                </a:solidFill>
                <a:latin typeface="Arial"/>
                <a:ea typeface="Arial"/>
              </a:rPr>
              <a:t>C</a:t>
            </a:r>
            <a:r>
              <a:rPr b="0" lang="en-US" sz="2400" spc="-1" strike="noStrike">
                <a:solidFill>
                  <a:srgbClr val="c9091e"/>
                </a:solidFill>
                <a:latin typeface="Arial"/>
                <a:ea typeface="Arial"/>
              </a:rPr>
              <a:t> decreases and vice versa</a:t>
            </a:r>
            <a:endParaRPr b="0" lang="en-US" sz="2400" spc="-1" strike="noStrike">
              <a:solidFill>
                <a:srgbClr val="000000"/>
              </a:solidFill>
              <a:latin typeface="Arial"/>
            </a:endParaRPr>
          </a:p>
        </p:txBody>
      </p:sp>
      <p:pic>
        <p:nvPicPr>
          <p:cNvPr id="177" name="Picture 2" descr="Fig4-11.jpg"/>
          <p:cNvPicPr/>
          <p:nvPr/>
        </p:nvPicPr>
        <p:blipFill>
          <a:blip r:embed="rId1"/>
          <a:stretch/>
        </p:blipFill>
        <p:spPr>
          <a:xfrm>
            <a:off x="3555720" y="2743200"/>
            <a:ext cx="6015600" cy="2478600"/>
          </a:xfrm>
          <a:prstGeom prst="rect">
            <a:avLst/>
          </a:prstGeom>
          <a:ln w="0">
            <a:noFill/>
          </a:ln>
        </p:spPr>
      </p:pic>
      <p:sp>
        <p:nvSpPr>
          <p:cNvPr id="178" name=""/>
          <p:cNvSpPr/>
          <p:nvPr/>
        </p:nvSpPr>
        <p:spPr>
          <a:xfrm>
            <a:off x="640080" y="3200400"/>
            <a:ext cx="2558880" cy="344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X</a:t>
            </a:r>
            <a:r>
              <a:rPr b="0" lang="en-US" sz="2400" spc="-1" strike="noStrike" baseline="-8000">
                <a:solidFill>
                  <a:srgbClr val="000000"/>
                </a:solidFill>
                <a:latin typeface="Arial"/>
                <a:ea typeface="DejaVu Sans"/>
              </a:rPr>
              <a:t>c </a:t>
            </a:r>
            <a:r>
              <a:rPr b="0" lang="en-US" sz="2400" spc="-1" strike="noStrike">
                <a:solidFill>
                  <a:srgbClr val="000000"/>
                </a:solidFill>
                <a:latin typeface="Arial"/>
                <a:ea typeface="DejaVu Sans"/>
              </a:rPr>
              <a:t>= 1</a:t>
            </a:r>
            <a:r>
              <a:rPr b="0" lang="en-US" sz="2400" spc="-1" strike="noStrike">
                <a:solidFill>
                  <a:srgbClr val="000000"/>
                </a:solidFill>
                <a:latin typeface="Arial"/>
                <a:ea typeface="Arial"/>
              </a:rPr>
              <a:t>÷</a:t>
            </a:r>
            <a:r>
              <a:rPr b="0" lang="en-US" sz="2400" spc="-1" strike="noStrike">
                <a:solidFill>
                  <a:srgbClr val="000000"/>
                </a:solidFill>
                <a:latin typeface="Arial"/>
                <a:ea typeface="DejaVu Sans"/>
              </a:rPr>
              <a:t>[2 </a:t>
            </a:r>
            <a:r>
              <a:rPr b="0" lang="en-US" sz="2400" spc="-1" strike="noStrike">
                <a:solidFill>
                  <a:srgbClr val="000000"/>
                </a:solidFill>
                <a:latin typeface="Arial"/>
                <a:ea typeface="Arial"/>
              </a:rPr>
              <a:t>π f C]</a:t>
            </a:r>
            <a:endParaRPr b="0" lang="en-US" sz="2400" spc="-1" strike="noStrike">
              <a:solidFill>
                <a:srgbClr val="000000"/>
              </a:solidFill>
              <a:latin typeface="Arial"/>
            </a:endParaRPr>
          </a:p>
        </p:txBody>
      </p:sp>
      <mc:AlternateContent>
        <mc:Choice xmlns:a14="http://schemas.microsoft.com/office/drawing/2010/main" Requires="a14">
          <p:sp>
            <p:nvSpPr>
              <p:cNvPr id="179" name=""/>
              <p:cNvSpPr txBox="1"/>
              <p:nvPr/>
            </p:nvSpPr>
            <p:spPr>
              <a:xfrm>
                <a:off x="4678200" y="2652480"/>
                <a:ext cx="360" cy="167760"/>
              </a:xfrm>
              <a:prstGeom prst="rect">
                <a:avLst/>
              </a:prstGeom>
            </p:spPr>
            <p:txBody>
              <a:bodyPr/>
              <a:p>
                <a14:m>
                  <m:oMath xmlns:m="http://schemas.openxmlformats.org/officeDocument/2006/math"/>
                </a14:m>
              </a:p>
            </p:txBody>
          </p:sp>
        </mc:Choice>
        <mc:Fallback/>
      </mc:AlternateContent>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2000"/>
                                  </p:stCondLst>
                                  <p:childTnLst>
                                    <p:set>
                                      <p:cBhvr>
                                        <p:cTn id="6" dur="1" fill="hold">
                                          <p:stCondLst>
                                            <p:cond delay="0"/>
                                          </p:stCondLst>
                                        </p:cTn>
                                        <p:tgtEl>
                                          <p:spTgt spid="177"/>
                                        </p:tgtEl>
                                        <p:attrNameLst>
                                          <p:attrName>style.visibility</p:attrName>
                                        </p:attrNameLst>
                                      </p:cBhvr>
                                      <p:to>
                                        <p:strVal val="visible"/>
                                      </p:to>
                                    </p:set>
                                    <p:animEffect filter="fade" transition="in">
                                      <p:cBhvr additive="repl">
                                        <p:cTn id="7" dur="2000"/>
                                        <p:tgtEl>
                                          <p:spTgt spid="177"/>
                                        </p:tgtEl>
                                      </p:cBhvr>
                                    </p:animEffect>
                                  </p:childTnLst>
                                </p:cTn>
                              </p:par>
                            </p:childTnLst>
                          </p:cTn>
                        </p:par>
                        <p:par>
                          <p:cTn id="8" fill="hold">
                            <p:stCondLst>
                              <p:cond delay="4000"/>
                            </p:stCondLst>
                            <p:childTnLst>
                              <p:par>
                                <p:cTn id="9" nodeType="afterEffect" fill="hold" presetClass="entr" presetID="10">
                                  <p:stCondLst>
                                    <p:cond delay="2000"/>
                                  </p:stCondLst>
                                  <p:childTnLst>
                                    <p:set>
                                      <p:cBhvr>
                                        <p:cTn id="10" dur="1" fill="hold">
                                          <p:stCondLst>
                                            <p:cond delay="0"/>
                                          </p:stCondLst>
                                        </p:cTn>
                                        <p:tgtEl>
                                          <p:spTgt spid="178"/>
                                        </p:tgtEl>
                                        <p:attrNameLst>
                                          <p:attrName>style.visibility</p:attrName>
                                        </p:attrNameLst>
                                      </p:cBhvr>
                                      <p:to>
                                        <p:strVal val="visible"/>
                                      </p:to>
                                    </p:set>
                                    <p:animEffect filter="fade" transition="in">
                                      <p:cBhvr additive="repl">
                                        <p:cTn id="11" dur="2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3"/>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6" name="CustomShape 33"/>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7" name="CustomShape 34"/>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8" name="CustomShape 35"/>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19" name="CustomShape 36"/>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20" name="CustomShape 37"/>
          <p:cNvSpPr/>
          <p:nvPr/>
        </p:nvSpPr>
        <p:spPr>
          <a:xfrm>
            <a:off x="0" y="2499480"/>
            <a:ext cx="10055520" cy="711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400" spc="-1" strike="noStrike">
                <a:solidFill>
                  <a:srgbClr val="000000"/>
                </a:solidFill>
                <a:latin typeface="Arial"/>
                <a:ea typeface="Arial"/>
              </a:rPr>
              <a:t>Take Quiz 2</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
          <p:cNvSpPr/>
          <p:nvPr/>
        </p:nvSpPr>
        <p:spPr>
          <a:xfrm>
            <a:off x="548640" y="457200"/>
            <a:ext cx="914220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G5A01 - What happens when inductive and capacitive reactance are equal in a series LC circuit?</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Resonance causes impedance to be very high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Impedance is equal to the geometric mean of the inductance and capacitance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Resonance causes impedance to be very low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Impedance is equal to the arithmetic mean of the inductance and capacitance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
          <p:cNvSpPr/>
          <p:nvPr/>
        </p:nvSpPr>
        <p:spPr>
          <a:xfrm>
            <a:off x="548640" y="457200"/>
            <a:ext cx="914220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G5A01 - What happens when inductive and capacitive reactance are equal in a series LC circuit?</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Resonance causes impedance to be very high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Impedance is equal to the geometric mean of the inductance and capacitance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Resonance causes impedance to be very low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Impedance is equal to the arithmetic mean of the inductance and capacitance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
          <p:cNvSpPr/>
          <p:nvPr/>
        </p:nvSpPr>
        <p:spPr>
          <a:xfrm>
            <a:off x="548640" y="45720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G5A07 - What is the term for the inverse of impedance?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Conductance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Susceptance</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Reluctance</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Admittance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
          <p:cNvSpPr/>
          <p:nvPr/>
        </p:nvSpPr>
        <p:spPr>
          <a:xfrm>
            <a:off x="548640" y="45720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G5A07 - What is the term for the inverse of impedance?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Conductance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Susceptance</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Reluctance</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Admittance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
          <p:cNvSpPr/>
          <p:nvPr/>
        </p:nvSpPr>
        <p:spPr>
          <a:xfrm>
            <a:off x="548640" y="45720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G5A08 What is impedance?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ratio of current to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product of current and voltage</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ratio of voltage to current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product of current and reactance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
          <p:cNvSpPr/>
          <p:nvPr/>
        </p:nvSpPr>
        <p:spPr>
          <a:xfrm>
            <a:off x="548640" y="45720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G5A08 What is impedance?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ratio of current to voltage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product of current and voltage</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The ratio of voltage to current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product of current and reactance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
          <p:cNvSpPr/>
          <p:nvPr/>
        </p:nvSpPr>
        <p:spPr>
          <a:xfrm>
            <a:off x="548640" y="45720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G5A10 - Which of the following devices can be used for impedance matching at radio frequencies?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transformer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Pi-network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length of transmission line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All these choices are correct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
          <p:cNvSpPr/>
          <p:nvPr/>
        </p:nvSpPr>
        <p:spPr>
          <a:xfrm>
            <a:off x="548640" y="45720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G5A10 - Which of the following devices can be used for impedance matching at radio frequencies?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A transformer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 Pi-network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length of transmission line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All these choices are correct</a:t>
            </a:r>
            <a:r>
              <a:rPr b="0" lang="en-US" sz="2200" spc="-1" strike="noStrike">
                <a:solidFill>
                  <a:srgbClr val="000000"/>
                </a:solidFill>
                <a:latin typeface="Arial"/>
                <a:ea typeface="DejaVu Sans"/>
              </a:rPr>
              <a: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
          <p:cNvSpPr/>
          <p:nvPr/>
        </p:nvSpPr>
        <p:spPr>
          <a:xfrm>
            <a:off x="548640" y="45720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G5A11 - What letter is used to represent reactance?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X</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B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Y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1"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2"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3"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4"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5" name="CustomShape 6"/>
          <p:cNvSpPr/>
          <p:nvPr/>
        </p:nvSpPr>
        <p:spPr>
          <a:xfrm>
            <a:off x="504000" y="15120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5400" spc="-1" strike="noStrike">
                <a:solidFill>
                  <a:srgbClr val="bf0041"/>
                </a:solidFill>
                <a:latin typeface="Arial"/>
                <a:ea typeface="Arial"/>
              </a:rPr>
              <a:t>Inductive Reactance</a:t>
            </a:r>
            <a:endParaRPr b="0" lang="en-US" sz="5400" spc="-1" strike="noStrike">
              <a:solidFill>
                <a:srgbClr val="000000"/>
              </a:solidFill>
              <a:latin typeface="Arial"/>
            </a:endParaRPr>
          </a:p>
        </p:txBody>
      </p:sp>
      <p:sp>
        <p:nvSpPr>
          <p:cNvPr id="186" name="CustomShape 7"/>
          <p:cNvSpPr/>
          <p:nvPr/>
        </p:nvSpPr>
        <p:spPr>
          <a:xfrm>
            <a:off x="-10440" y="1137600"/>
            <a:ext cx="10167840" cy="1667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Bef>
                <a:spcPts val="697"/>
              </a:spcBef>
            </a:pPr>
            <a:r>
              <a:rPr b="0" lang="en-US" sz="2600" spc="-1" strike="noStrike">
                <a:solidFill>
                  <a:srgbClr val="c9091e"/>
                </a:solidFill>
                <a:latin typeface="Arial"/>
                <a:ea typeface="Arial"/>
              </a:rPr>
              <a:t>The opposition to alternating current flow from the stored electromagnetic energy in a inductor (X</a:t>
            </a:r>
            <a:r>
              <a:rPr b="0" lang="en-US" sz="2600" spc="-1" strike="noStrike" baseline="-25000">
                <a:solidFill>
                  <a:srgbClr val="c9091e"/>
                </a:solidFill>
                <a:latin typeface="Arial"/>
                <a:ea typeface="Arial"/>
              </a:rPr>
              <a:t>L</a:t>
            </a:r>
            <a:r>
              <a:rPr b="0" lang="en-US" sz="2600" spc="-1" strike="noStrike">
                <a:solidFill>
                  <a:srgbClr val="c9091e"/>
                </a:solidFill>
                <a:latin typeface="Arial"/>
                <a:ea typeface="Arial"/>
              </a:rPr>
              <a:t>) </a:t>
            </a:r>
            <a:endParaRPr b="0" lang="en-US" sz="2600" spc="-1" strike="noStrike">
              <a:solidFill>
                <a:srgbClr val="000000"/>
              </a:solidFill>
              <a:latin typeface="Arial"/>
            </a:endParaRPr>
          </a:p>
          <a:p>
            <a:pPr algn="ctr">
              <a:lnSpc>
                <a:spcPct val="100000"/>
              </a:lnSpc>
            </a:pPr>
            <a:r>
              <a:rPr b="0" lang="en-US" sz="2600" spc="-1" strike="noStrike">
                <a:solidFill>
                  <a:srgbClr val="c9091e"/>
                </a:solidFill>
                <a:latin typeface="Arial"/>
                <a:ea typeface="Arial"/>
              </a:rPr>
              <a:t>As the frequency of the applied signal increases, </a:t>
            </a:r>
            <a:endParaRPr b="0" lang="en-US" sz="2600" spc="-1" strike="noStrike">
              <a:solidFill>
                <a:srgbClr val="000000"/>
              </a:solidFill>
              <a:latin typeface="Arial"/>
            </a:endParaRPr>
          </a:p>
          <a:p>
            <a:pPr algn="ctr">
              <a:lnSpc>
                <a:spcPct val="100000"/>
              </a:lnSpc>
            </a:pPr>
            <a:r>
              <a:rPr b="0" lang="en-US" sz="2600" spc="-1" strike="noStrike">
                <a:solidFill>
                  <a:srgbClr val="c9091e"/>
                </a:solidFill>
                <a:latin typeface="Arial"/>
                <a:ea typeface="Arial"/>
              </a:rPr>
              <a:t>X</a:t>
            </a:r>
            <a:r>
              <a:rPr b="0" lang="en-US" sz="2600" spc="-1" strike="noStrike" baseline="-25000">
                <a:solidFill>
                  <a:srgbClr val="c9091e"/>
                </a:solidFill>
                <a:latin typeface="Arial"/>
                <a:ea typeface="Arial"/>
              </a:rPr>
              <a:t>L</a:t>
            </a:r>
            <a:r>
              <a:rPr b="0" lang="en-US" sz="2600" spc="-1" strike="noStrike">
                <a:solidFill>
                  <a:srgbClr val="c9091e"/>
                </a:solidFill>
                <a:latin typeface="Arial"/>
                <a:ea typeface="Arial"/>
              </a:rPr>
              <a:t> increases and visa versa</a:t>
            </a:r>
            <a:endParaRPr b="0" lang="en-US" sz="2600" spc="-1" strike="noStrike">
              <a:solidFill>
                <a:srgbClr val="000000"/>
              </a:solidFill>
              <a:latin typeface="Arial"/>
            </a:endParaRPr>
          </a:p>
        </p:txBody>
      </p:sp>
      <p:pic>
        <p:nvPicPr>
          <p:cNvPr id="187" name="Picture 2" descr="Fig4-12.jpg"/>
          <p:cNvPicPr/>
          <p:nvPr/>
        </p:nvPicPr>
        <p:blipFill>
          <a:blip r:embed="rId1"/>
          <a:stretch/>
        </p:blipFill>
        <p:spPr>
          <a:xfrm>
            <a:off x="3553560" y="2977560"/>
            <a:ext cx="5939280" cy="2446560"/>
          </a:xfrm>
          <a:prstGeom prst="rect">
            <a:avLst/>
          </a:prstGeom>
          <a:ln w="0">
            <a:noFill/>
          </a:ln>
        </p:spPr>
      </p:pic>
      <p:sp>
        <p:nvSpPr>
          <p:cNvPr id="188" name=""/>
          <p:cNvSpPr/>
          <p:nvPr/>
        </p:nvSpPr>
        <p:spPr>
          <a:xfrm>
            <a:off x="1188720" y="3333600"/>
            <a:ext cx="2193480" cy="429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X</a:t>
            </a:r>
            <a:r>
              <a:rPr b="0" lang="en-US" sz="2400" spc="-1" strike="noStrike" baseline="-8000">
                <a:solidFill>
                  <a:srgbClr val="000000"/>
                </a:solidFill>
                <a:latin typeface="Arial"/>
                <a:ea typeface="DejaVu Sans"/>
              </a:rPr>
              <a:t>L </a:t>
            </a:r>
            <a:r>
              <a:rPr b="0" lang="en-US" sz="2400" spc="-1" strike="noStrike">
                <a:solidFill>
                  <a:srgbClr val="000000"/>
                </a:solidFill>
                <a:latin typeface="Arial"/>
                <a:ea typeface="DejaVu Sans"/>
              </a:rPr>
              <a:t>= 2 </a:t>
            </a:r>
            <a:r>
              <a:rPr b="0" lang="en-US" sz="2400" spc="-1" strike="noStrike">
                <a:solidFill>
                  <a:srgbClr val="000000"/>
                </a:solidFill>
                <a:latin typeface="Arial"/>
                <a:ea typeface="Arial"/>
              </a:rPr>
              <a:t>π f L</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 dur="indefinite" restart="never" nodeType="tmRoot">
          <p:childTnLst>
            <p:seq>
              <p:cTn id="13" dur="indefinite" nodeType="mainSeq">
                <p:childTnLst>
                  <p:par>
                    <p:cTn id="14" fill="hold">
                      <p:stCondLst>
                        <p:cond delay="0"/>
                      </p:stCondLst>
                      <p:childTnLst>
                        <p:par>
                          <p:cTn id="15" fill="hold">
                            <p:stCondLst>
                              <p:cond delay="0"/>
                            </p:stCondLst>
                            <p:childTnLst>
                              <p:par>
                                <p:cTn id="16" nodeType="withEffect" fill="hold" presetClass="entr" presetID="10">
                                  <p:stCondLst>
                                    <p:cond delay="2000"/>
                                  </p:stCondLst>
                                  <p:childTnLst>
                                    <p:set>
                                      <p:cBhvr>
                                        <p:cTn id="17" dur="1" fill="hold">
                                          <p:stCondLst>
                                            <p:cond delay="0"/>
                                          </p:stCondLst>
                                        </p:cTn>
                                        <p:tgtEl>
                                          <p:spTgt spid="187"/>
                                        </p:tgtEl>
                                        <p:attrNameLst>
                                          <p:attrName>style.visibility</p:attrName>
                                        </p:attrNameLst>
                                      </p:cBhvr>
                                      <p:to>
                                        <p:strVal val="visible"/>
                                      </p:to>
                                    </p:set>
                                    <p:animEffect filter="fade" transition="in">
                                      <p:cBhvr additive="repl">
                                        <p:cTn id="18" dur="2000"/>
                                        <p:tgtEl>
                                          <p:spTgt spid="187"/>
                                        </p:tgtEl>
                                      </p:cBhvr>
                                    </p:animEffect>
                                  </p:childTnLst>
                                </p:cTn>
                              </p:par>
                            </p:childTnLst>
                          </p:cTn>
                        </p:par>
                        <p:par>
                          <p:cTn id="19" fill="hold">
                            <p:stCondLst>
                              <p:cond delay="4000"/>
                            </p:stCondLst>
                            <p:childTnLst>
                              <p:par>
                                <p:cTn id="20" nodeType="afterEffect" fill="hold" presetClass="entr" presetID="10">
                                  <p:stCondLst>
                                    <p:cond delay="2000"/>
                                  </p:stCondLst>
                                  <p:childTnLst>
                                    <p:set>
                                      <p:cBhvr>
                                        <p:cTn id="21" dur="1" fill="hold">
                                          <p:stCondLst>
                                            <p:cond delay="0"/>
                                          </p:stCondLst>
                                        </p:cTn>
                                        <p:tgtEl>
                                          <p:spTgt spid="188">
                                            <p:txEl>
                                              <p:pRg st="0" end="0"/>
                                            </p:txEl>
                                          </p:spTgt>
                                        </p:tgtEl>
                                        <p:attrNameLst>
                                          <p:attrName>style.visibility</p:attrName>
                                        </p:attrNameLst>
                                      </p:cBhvr>
                                      <p:to>
                                        <p:strVal val="visible"/>
                                      </p:to>
                                    </p:set>
                                    <p:animEffect filter="fade" transition="in">
                                      <p:cBhvr additive="repl">
                                        <p:cTn id="22" dur="2000"/>
                                        <p:tgtEl>
                                          <p:spTgt spid="188">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
          <p:cNvSpPr/>
          <p:nvPr/>
        </p:nvSpPr>
        <p:spPr>
          <a:xfrm>
            <a:off x="548640" y="45720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G5A11 - What letter is used to represent reactance?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Z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X</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B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Y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
          <p:cNvSpPr/>
          <p:nvPr/>
        </p:nvSpPr>
        <p:spPr>
          <a:xfrm>
            <a:off x="548640" y="45720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G5A12 - What occurs in an LC circuit at resonance?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Current and voltage are equal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Resistance is cancelled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circuit radiates all its energy in the form of radio waves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Inductive reactance and capacitive reactance cancel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
          <p:cNvSpPr/>
          <p:nvPr/>
        </p:nvSpPr>
        <p:spPr>
          <a:xfrm>
            <a:off x="548640" y="457200"/>
            <a:ext cx="914220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G5A12 - What occurs in an LC circuit at resonance?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Current and voltage are equal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Resistance is cancelled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circuit radiates all its energy in the form of radio waves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Inductive reactance and capacitive reactance cancel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
          <p:cNvSpPr/>
          <p:nvPr/>
        </p:nvSpPr>
        <p:spPr>
          <a:xfrm>
            <a:off x="548640" y="45720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G5C07 - What transformer turns ratio matches an antenna's 600-ohm feed point impedance to a 50-ohm coaxial cable?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3.5 to 1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12 to 1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24 to 1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144 to 1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
          <p:cNvSpPr/>
          <p:nvPr/>
        </p:nvSpPr>
        <p:spPr>
          <a:xfrm>
            <a:off x="548640" y="45720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G5C07 - What transformer turns ratio matches an antenna's 600-ohm feed point impedance to a 50-ohm coaxial cable?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3.5 to 1</a:t>
            </a: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12 to 1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24 to 1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144 to 1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
          <p:cNvSpPr/>
          <p:nvPr/>
        </p:nvSpPr>
        <p:spPr>
          <a:xfrm>
            <a:off x="548640" y="45720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G6A11 - What happens when an inductor is operated above its self-resonant frequency?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Its reactance increases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Harmonics are generated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It becomes capacitive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Catastrophic failure is likely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
          <p:cNvSpPr/>
          <p:nvPr/>
        </p:nvSpPr>
        <p:spPr>
          <a:xfrm>
            <a:off x="548640" y="45720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G6A11 - What happens when an inductor is operated above its self-resonant frequency?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Its reactance increases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Harmonics are generated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It becomes capacitive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Catastrophic failure is likely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
          <p:cNvSpPr/>
          <p:nvPr/>
        </p:nvSpPr>
        <p:spPr>
          <a:xfrm>
            <a:off x="548640" y="45720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G7C03 - What is one reason to use an impedance matching transformer at a transmitter output?</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To minimize transmitter power output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To present the desired impedance to the transmitter and feed line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To reduce power supply ripple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30303"/>
                </a:solidFill>
                <a:latin typeface="Arial"/>
                <a:ea typeface="NSimSun"/>
              </a:rPr>
              <a:t>D. To minimize radiation resistance </a:t>
            </a:r>
            <a:r>
              <a:rPr b="0" lang="en-US" sz="2200" spc="-1" strike="noStrike">
                <a:solidFill>
                  <a:srgbClr val="000000"/>
                </a:solidFill>
                <a:latin typeface="Arial"/>
                <a:ea typeface="NSimSun"/>
              </a:rPr>
              <a: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
          <p:cNvSpPr/>
          <p:nvPr/>
        </p:nvSpPr>
        <p:spPr>
          <a:xfrm>
            <a:off x="548640" y="45720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G7C03 - What is one reason to use an impedance matching transformer at a transmitter output?</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To minimize transmitter power output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To present the desired impedance to the transmitter and feed line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To reduce power supply ripple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30303"/>
                </a:solidFill>
                <a:latin typeface="Arial"/>
                <a:ea typeface="NSimSun"/>
              </a:rPr>
              <a:t>D. To minimize radiation resistance </a:t>
            </a:r>
            <a:r>
              <a:rPr b="0" lang="en-US" sz="2200" spc="-1" strike="noStrike">
                <a:solidFill>
                  <a:srgbClr val="000000"/>
                </a:solidFill>
                <a:latin typeface="Arial"/>
                <a:ea typeface="NSimSun"/>
              </a:rPr>
              <a:t>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0"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1"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2"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3"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4" name="CustomShape 6"/>
          <p:cNvSpPr/>
          <p:nvPr/>
        </p:nvSpPr>
        <p:spPr>
          <a:xfrm>
            <a:off x="2103120" y="1097280"/>
            <a:ext cx="6048360" cy="2412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000" spc="-1" strike="noStrike">
                <a:solidFill>
                  <a:srgbClr val="000000"/>
                </a:solidFill>
                <a:latin typeface="Arial"/>
                <a:ea typeface="MS PGothic"/>
              </a:rPr>
              <a:t>General License Course</a:t>
            </a:r>
            <a:r>
              <a:rPr b="0" lang="en-US" sz="1800" spc="-1" strike="noStrike">
                <a:solidFill>
                  <a:srgbClr val="000000"/>
                </a:solidFill>
                <a:latin typeface="Arial"/>
                <a:ea typeface="DejaVu Sans"/>
              </a:rPr>
              <a:t> </a:t>
            </a:r>
            <a:br>
              <a:rPr sz="1800"/>
            </a:br>
            <a:r>
              <a:rPr b="1" lang="en-US" sz="4000" spc="-1" strike="noStrike">
                <a:solidFill>
                  <a:srgbClr val="000000"/>
                </a:solidFill>
                <a:latin typeface="Arial"/>
                <a:ea typeface="MS PGothic"/>
              </a:rPr>
              <a:t>Chapter 8.1</a:t>
            </a:r>
            <a:endParaRPr b="0" lang="en-US" sz="4000" spc="-1" strike="noStrike">
              <a:solidFill>
                <a:srgbClr val="000000"/>
              </a:solidFill>
              <a:latin typeface="Arial"/>
            </a:endParaRPr>
          </a:p>
          <a:p>
            <a:pPr algn="ctr">
              <a:lnSpc>
                <a:spcPct val="100000"/>
              </a:lnSpc>
            </a:pPr>
            <a:endParaRPr b="0" lang="en-US" sz="4000" spc="-1" strike="noStrike">
              <a:solidFill>
                <a:srgbClr val="000000"/>
              </a:solidFill>
              <a:latin typeface="Arial"/>
            </a:endParaRPr>
          </a:p>
          <a:p>
            <a:pPr algn="ctr">
              <a:lnSpc>
                <a:spcPct val="100000"/>
              </a:lnSpc>
            </a:pPr>
            <a:r>
              <a:rPr b="1" lang="en-US" sz="4400" spc="-1" strike="noStrike">
                <a:solidFill>
                  <a:srgbClr val="000000"/>
                </a:solidFill>
                <a:latin typeface="Arial"/>
                <a:ea typeface="MS PGothic"/>
              </a:rPr>
              <a:t>The Ionosphere</a:t>
            </a:r>
            <a:endParaRPr b="0" lang="en-US" sz="4400" spc="-1" strike="noStrike">
              <a:solidFill>
                <a:srgbClr val="000000"/>
              </a:solidFill>
              <a:latin typeface="Arial"/>
            </a:endParaRPr>
          </a:p>
        </p:txBody>
      </p:sp>
      <p:sp>
        <p:nvSpPr>
          <p:cNvPr id="345" name="CustomShape 7"/>
          <p:cNvSpPr/>
          <p:nvPr/>
        </p:nvSpPr>
        <p:spPr>
          <a:xfrm>
            <a:off x="6858000" y="3017520"/>
            <a:ext cx="176400" cy="59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0"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1"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2"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3"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4"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Parasitic Reactance</a:t>
            </a:r>
            <a:endParaRPr b="0" lang="en-US" sz="4400" spc="-1" strike="noStrike">
              <a:solidFill>
                <a:srgbClr val="000000"/>
              </a:solidFill>
              <a:latin typeface="Arial"/>
            </a:endParaRPr>
          </a:p>
        </p:txBody>
      </p:sp>
      <p:sp>
        <p:nvSpPr>
          <p:cNvPr id="195" name="CustomShape 7"/>
          <p:cNvSpPr/>
          <p:nvPr/>
        </p:nvSpPr>
        <p:spPr>
          <a:xfrm>
            <a:off x="255240" y="1326600"/>
            <a:ext cx="9524520" cy="3283920"/>
          </a:xfrm>
          <a:prstGeom prst="rect">
            <a:avLst/>
          </a:prstGeom>
          <a:noFill/>
          <a:ln w="0">
            <a:noFill/>
          </a:ln>
        </p:spPr>
        <p:style>
          <a:lnRef idx="0"/>
          <a:fillRef idx="0"/>
          <a:effectRef idx="0"/>
          <a:fontRef idx="minor"/>
        </p:style>
        <p:txBody>
          <a:bodyPr lIns="0" rIns="0" tIns="0" bIns="0" anchor="t">
            <a:normAutofit fontScale="96000"/>
          </a:bodyPr>
          <a:p>
            <a:pPr marL="414720" indent="-30708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SimSun"/>
              </a:rPr>
              <a:t>An unwanted characteristic resulting from the components physical construction </a:t>
            </a:r>
            <a:endParaRPr b="0" lang="en-US" sz="2400" spc="-1" strike="noStrike">
              <a:solidFill>
                <a:srgbClr val="000000"/>
              </a:solidFill>
              <a:latin typeface="Arial"/>
            </a:endParaRPr>
          </a:p>
          <a:p>
            <a:pPr lvl="1" marL="829440" indent="-307080">
              <a:lnSpc>
                <a:spcPct val="100000"/>
              </a:lnSpc>
              <a:spcBef>
                <a:spcPts val="1134"/>
              </a:spcBef>
              <a:buClr>
                <a:srgbClr val="000000"/>
              </a:buClr>
              <a:buSzPct val="75000"/>
              <a:buFont typeface="Symbol"/>
              <a:buChar char=""/>
            </a:pPr>
            <a:r>
              <a:rPr b="0" lang="en-US" sz="2000" spc="-1" strike="noStrike">
                <a:solidFill>
                  <a:srgbClr val="ff0000"/>
                </a:solidFill>
                <a:latin typeface="Arial"/>
                <a:ea typeface="SimSun"/>
              </a:rPr>
              <a:t>wire-wound resistor on a ceramic form</a:t>
            </a:r>
            <a:endParaRPr b="0" lang="en-US" sz="2000" spc="-1" strike="noStrike">
              <a:solidFill>
                <a:srgbClr val="000000"/>
              </a:solidFill>
              <a:latin typeface="Arial"/>
            </a:endParaRPr>
          </a:p>
          <a:p>
            <a:pPr lvl="1" marL="829440" indent="-307080">
              <a:lnSpc>
                <a:spcPct val="100000"/>
              </a:lnSpc>
              <a:spcBef>
                <a:spcPts val="1134"/>
              </a:spcBef>
              <a:buClr>
                <a:srgbClr val="000000"/>
              </a:buClr>
              <a:buSzPct val="75000"/>
              <a:buFont typeface="Symbol"/>
              <a:buChar char=""/>
            </a:pPr>
            <a:r>
              <a:rPr b="0" lang="en-US" sz="2000" spc="-1" strike="noStrike">
                <a:solidFill>
                  <a:srgbClr val="000000"/>
                </a:solidFill>
                <a:latin typeface="Arial"/>
                <a:ea typeface="SimSun"/>
              </a:rPr>
              <a:t>Inter-lead capacitance/inductance</a:t>
            </a:r>
            <a:endParaRPr b="0" lang="en-US" sz="2000" spc="-1" strike="noStrike">
              <a:solidFill>
                <a:srgbClr val="000000"/>
              </a:solidFill>
              <a:latin typeface="Arial"/>
            </a:endParaRPr>
          </a:p>
          <a:p>
            <a:pPr marL="414720" indent="-307080">
              <a:lnSpc>
                <a:spcPct val="100000"/>
              </a:lnSpc>
              <a:spcBef>
                <a:spcPts val="598"/>
              </a:spcBef>
              <a:spcAft>
                <a:spcPts val="598"/>
              </a:spcAft>
              <a:buClr>
                <a:srgbClr val="000000"/>
              </a:buClr>
              <a:buSzPct val="45000"/>
              <a:buFont typeface="Wingdings" charset="2"/>
              <a:buChar char=""/>
            </a:pPr>
            <a:r>
              <a:rPr b="0" lang="en-US" sz="2400" spc="-1" strike="noStrike">
                <a:solidFill>
                  <a:srgbClr val="ff0000"/>
                </a:solidFill>
                <a:latin typeface="Arial"/>
                <a:ea typeface="SimSun"/>
              </a:rPr>
              <a:t>Placing a wire-wound resistor in an RF circuit can make circuit       performance unpredictable</a:t>
            </a:r>
            <a:r>
              <a:rPr b="0" lang="en-US" sz="2400" spc="-1" strike="noStrike">
                <a:solidFill>
                  <a:srgbClr val="000000"/>
                </a:solidFill>
                <a:latin typeface="Arial"/>
                <a:ea typeface="Arial"/>
              </a:rPr>
              <a:t> (fine for DC or low frequency)</a:t>
            </a:r>
            <a:endParaRPr b="0" lang="en-US" sz="2400" spc="-1" strike="noStrike">
              <a:solidFill>
                <a:srgbClr val="000000"/>
              </a:solidFill>
              <a:latin typeface="Arial"/>
            </a:endParaRPr>
          </a:p>
          <a:p>
            <a:pPr marL="414720" indent="-307080">
              <a:lnSpc>
                <a:spcPct val="100000"/>
              </a:lnSpc>
              <a:spcBef>
                <a:spcPts val="598"/>
              </a:spcBef>
              <a:spcAft>
                <a:spcPts val="598"/>
              </a:spcAft>
              <a:buClr>
                <a:srgbClr val="000000"/>
              </a:buClr>
              <a:buSzPct val="45000"/>
              <a:buFont typeface="Wingdings" charset="2"/>
              <a:buChar char=""/>
            </a:pPr>
            <a:r>
              <a:rPr b="0" lang="en-US" sz="2400" spc="-1" strike="noStrike">
                <a:solidFill>
                  <a:srgbClr val="000000"/>
                </a:solidFill>
                <a:latin typeface="Arial"/>
                <a:ea typeface="SimSun"/>
              </a:rPr>
              <a:t>RF circuits normally use carbon composition, carbon film, or metal oxide resistors which have very low inductance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7"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8"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49"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0"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1"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The Ionosphere</a:t>
            </a:r>
            <a:endParaRPr b="0" lang="en-US" sz="4400" spc="-1" strike="noStrike">
              <a:solidFill>
                <a:srgbClr val="000000"/>
              </a:solidFill>
              <a:latin typeface="Arial"/>
            </a:endParaRPr>
          </a:p>
        </p:txBody>
      </p:sp>
      <p:sp>
        <p:nvSpPr>
          <p:cNvPr id="352" name="CustomShape 7"/>
          <p:cNvSpPr/>
          <p:nvPr/>
        </p:nvSpPr>
        <p:spPr>
          <a:xfrm>
            <a:off x="504000" y="1326600"/>
            <a:ext cx="9067320" cy="3283920"/>
          </a:xfrm>
          <a:prstGeom prst="rect">
            <a:avLst/>
          </a:prstGeom>
          <a:noFill/>
          <a:ln w="0">
            <a:noFill/>
          </a:ln>
        </p:spPr>
        <p:style>
          <a:lnRef idx="0"/>
          <a:fillRef idx="0"/>
          <a:effectRef idx="0"/>
          <a:fontRef idx="minor"/>
        </p:style>
        <p:txBody>
          <a:bodyPr lIns="0" rIns="0" tIns="0" bIns="0" anchor="t">
            <a:normAutofit fontScale="93000"/>
          </a:bodyPr>
          <a:p>
            <a:pPr marL="412200" indent="-306360">
              <a:lnSpc>
                <a:spcPct val="100000"/>
              </a:lnSpc>
              <a:spcBef>
                <a:spcPts val="697"/>
              </a:spcBef>
              <a:spcAft>
                <a:spcPts val="1199"/>
              </a:spcAft>
              <a:buClr>
                <a:srgbClr val="000000"/>
              </a:buClr>
              <a:buSzPct val="45000"/>
              <a:buFont typeface="Wingdings" charset="2"/>
              <a:buChar char=""/>
            </a:pPr>
            <a:r>
              <a:rPr b="1" lang="en-US" sz="2800" spc="-1" strike="noStrike" u="sng">
                <a:solidFill>
                  <a:srgbClr val="000000"/>
                </a:solidFill>
                <a:uFillTx/>
                <a:latin typeface="Arial"/>
                <a:ea typeface="Arial"/>
              </a:rPr>
              <a:t>Ionosphere</a:t>
            </a:r>
            <a:r>
              <a:rPr b="0" lang="en-US" sz="2800" spc="-1" strike="noStrike">
                <a:solidFill>
                  <a:srgbClr val="000000"/>
                </a:solidFill>
                <a:latin typeface="Arial"/>
                <a:ea typeface="Arial"/>
              </a:rPr>
              <a:t> – region beginning about 30 miles above the Earth and extending to about 300 miles</a:t>
            </a:r>
            <a:endParaRPr b="0" lang="en-US" sz="2800" spc="-1" strike="noStrike">
              <a:solidFill>
                <a:srgbClr val="000000"/>
              </a:solidFill>
              <a:latin typeface="Arial"/>
            </a:endParaRPr>
          </a:p>
          <a:p>
            <a:pPr marL="412200" indent="-306360">
              <a:lnSpc>
                <a:spcPct val="100000"/>
              </a:lnSpc>
              <a:spcBef>
                <a:spcPts val="598"/>
              </a:spcBef>
              <a:spcAft>
                <a:spcPts val="1199"/>
              </a:spcAft>
              <a:buClr>
                <a:srgbClr val="000000"/>
              </a:buClr>
              <a:buSzPct val="45000"/>
              <a:buFont typeface="Wingdings" charset="2"/>
              <a:buChar char=""/>
            </a:pPr>
            <a:r>
              <a:rPr b="0" lang="en-US" sz="2400" spc="-1" strike="noStrike">
                <a:solidFill>
                  <a:srgbClr val="000000"/>
                </a:solidFill>
                <a:latin typeface="Arial"/>
                <a:ea typeface="Arial"/>
              </a:rPr>
              <a:t>The air is thin enough that ultraviolet (UV) radiation from the sun can break the molecules of gas into individual atoms and then knock electrons away from them (the gas is ionized by the loss of an electron) </a:t>
            </a:r>
            <a:endParaRPr b="0" lang="en-US" sz="2400" spc="-1" strike="noStrike">
              <a:solidFill>
                <a:srgbClr val="000000"/>
              </a:solidFill>
              <a:latin typeface="Arial"/>
            </a:endParaRPr>
          </a:p>
          <a:p>
            <a:pPr marL="412200" indent="-306360">
              <a:lnSpc>
                <a:spcPct val="100000"/>
              </a:lnSpc>
              <a:spcBef>
                <a:spcPts val="598"/>
              </a:spcBef>
              <a:spcAft>
                <a:spcPts val="1199"/>
              </a:spcAft>
              <a:buClr>
                <a:srgbClr val="000000"/>
              </a:buClr>
              <a:buSzPct val="45000"/>
              <a:buFont typeface="Wingdings" charset="2"/>
              <a:buChar char=""/>
            </a:pPr>
            <a:r>
              <a:rPr b="0" lang="en-US" sz="2400" spc="-1" strike="noStrike">
                <a:solidFill>
                  <a:srgbClr val="000000"/>
                </a:solidFill>
                <a:latin typeface="Arial"/>
                <a:ea typeface="Arial"/>
              </a:rPr>
              <a:t>That layer of charged ions and free electrons refract electromagnetic waves back toward Earth</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4"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5"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6"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7"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58" name="CustomShape 6"/>
          <p:cNvSpPr/>
          <p:nvPr/>
        </p:nvSpPr>
        <p:spPr>
          <a:xfrm>
            <a:off x="457200" y="151200"/>
            <a:ext cx="9067320" cy="8503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Ionospheric Regions</a:t>
            </a:r>
            <a:endParaRPr b="0" lang="en-US" sz="4400" spc="-1" strike="noStrike">
              <a:solidFill>
                <a:srgbClr val="000000"/>
              </a:solidFill>
              <a:latin typeface="Arial"/>
            </a:endParaRPr>
          </a:p>
        </p:txBody>
      </p:sp>
      <p:sp>
        <p:nvSpPr>
          <p:cNvPr id="359" name="CustomShape 7"/>
          <p:cNvSpPr/>
          <p:nvPr/>
        </p:nvSpPr>
        <p:spPr>
          <a:xfrm>
            <a:off x="504000" y="1005840"/>
            <a:ext cx="9067320" cy="3836160"/>
          </a:xfrm>
          <a:prstGeom prst="rect">
            <a:avLst/>
          </a:prstGeom>
          <a:noFill/>
          <a:ln w="0">
            <a:noFill/>
          </a:ln>
        </p:spPr>
        <p:style>
          <a:lnRef idx="0"/>
          <a:fillRef idx="0"/>
          <a:effectRef idx="0"/>
          <a:fontRef idx="minor"/>
        </p:style>
        <p:txBody>
          <a:bodyPr lIns="0" rIns="0" tIns="0" bIns="0" anchor="t">
            <a:normAutofit fontScale="94000"/>
          </a:bodyPr>
          <a:p>
            <a:pPr marL="475560" indent="-355320">
              <a:lnSpc>
                <a:spcPct val="100000"/>
              </a:lnSpc>
              <a:spcBef>
                <a:spcPts val="697"/>
              </a:spcBef>
              <a:spcAft>
                <a:spcPts val="1199"/>
              </a:spcAft>
              <a:buClr>
                <a:srgbClr val="000000"/>
              </a:buClr>
              <a:buSzPct val="45000"/>
              <a:buFont typeface="Wingdings" charset="2"/>
              <a:buChar char=""/>
            </a:pPr>
            <a:r>
              <a:rPr b="0" lang="en-US" sz="2800" spc="-1" strike="noStrike">
                <a:solidFill>
                  <a:srgbClr val="e40d08"/>
                </a:solidFill>
                <a:latin typeface="Arial"/>
                <a:ea typeface="Arial"/>
              </a:rPr>
              <a:t>The main regions of the ionosphere are the D, E, F layers</a:t>
            </a:r>
            <a:endParaRPr b="0" lang="en-US" sz="2800" spc="-1" strike="noStrike">
              <a:solidFill>
                <a:srgbClr val="000000"/>
              </a:solidFill>
              <a:latin typeface="Arial"/>
            </a:endParaRPr>
          </a:p>
          <a:p>
            <a:pPr marL="475560" indent="-355320">
              <a:lnSpc>
                <a:spcPct val="100000"/>
              </a:lnSpc>
              <a:spcBef>
                <a:spcPts val="697"/>
              </a:spcBef>
              <a:spcAft>
                <a:spcPts val="1199"/>
              </a:spcAft>
              <a:buClr>
                <a:srgbClr val="000000"/>
              </a:buClr>
              <a:buSzPct val="45000"/>
              <a:buFont typeface="Wingdings" charset="2"/>
              <a:buChar char=""/>
            </a:pPr>
            <a:r>
              <a:rPr b="0" lang="en-US" sz="2800" spc="-1" strike="noStrike">
                <a:solidFill>
                  <a:srgbClr val="e40d08"/>
                </a:solidFill>
                <a:latin typeface="Arial"/>
                <a:ea typeface="Arial"/>
              </a:rPr>
              <a:t>D Layer: 30 – 60 miles in altitude (closest)</a:t>
            </a:r>
            <a:endParaRPr b="0" lang="en-US" sz="2800" spc="-1" strike="noStrike">
              <a:solidFill>
                <a:srgbClr val="000000"/>
              </a:solidFill>
              <a:latin typeface="Arial"/>
            </a:endParaRPr>
          </a:p>
          <a:p>
            <a:pPr lvl="1" marL="953280" indent="-355320">
              <a:lnSpc>
                <a:spcPct val="100000"/>
              </a:lnSpc>
              <a:spcBef>
                <a:spcPts val="1134"/>
              </a:spcBef>
              <a:buClr>
                <a:srgbClr val="000000"/>
              </a:buClr>
              <a:buSzPct val="75000"/>
              <a:buFont typeface="Symbol"/>
              <a:buChar char=""/>
            </a:pPr>
            <a:r>
              <a:rPr b="0" lang="en-US" sz="2400" spc="-1" strike="noStrike">
                <a:solidFill>
                  <a:srgbClr val="000000"/>
                </a:solidFill>
                <a:latin typeface="Arial"/>
                <a:ea typeface="Arial"/>
              </a:rPr>
              <a:t>Only present when illuminated by the Sun – recombines quickly</a:t>
            </a:r>
            <a:endParaRPr b="0" lang="en-US" sz="2400" spc="-1" strike="noStrike">
              <a:solidFill>
                <a:srgbClr val="000000"/>
              </a:solidFill>
              <a:latin typeface="Arial"/>
            </a:endParaRPr>
          </a:p>
          <a:p>
            <a:pPr marL="475560" indent="-355320">
              <a:lnSpc>
                <a:spcPct val="100000"/>
              </a:lnSpc>
              <a:spcBef>
                <a:spcPts val="598"/>
              </a:spcBef>
              <a:spcAft>
                <a:spcPts val="1199"/>
              </a:spcAft>
              <a:buClr>
                <a:srgbClr val="000000"/>
              </a:buClr>
              <a:buSzPct val="45000"/>
              <a:buFont typeface="Wingdings" charset="2"/>
              <a:buChar char=""/>
            </a:pPr>
            <a:r>
              <a:rPr b="0" lang="en-US" sz="2400" spc="-1" strike="noStrike">
                <a:solidFill>
                  <a:srgbClr val="e40d08"/>
                </a:solidFill>
                <a:latin typeface="Arial"/>
                <a:ea typeface="Arial"/>
              </a:rPr>
              <a:t>Disappears at night when no UV rays are present</a:t>
            </a:r>
            <a:endParaRPr b="0" lang="en-US" sz="2400" spc="-1" strike="noStrike">
              <a:solidFill>
                <a:srgbClr val="000000"/>
              </a:solidFill>
              <a:latin typeface="Arial"/>
            </a:endParaRPr>
          </a:p>
          <a:p>
            <a:pPr marL="475560" indent="-355320">
              <a:lnSpc>
                <a:spcPct val="100000"/>
              </a:lnSpc>
              <a:spcBef>
                <a:spcPts val="697"/>
              </a:spcBef>
              <a:spcAft>
                <a:spcPts val="1199"/>
              </a:spcAft>
              <a:buClr>
                <a:srgbClr val="000000"/>
              </a:buClr>
              <a:buSzPct val="45000"/>
              <a:buFont typeface="Wingdings" charset="2"/>
              <a:buChar char=""/>
            </a:pPr>
            <a:r>
              <a:rPr b="0" lang="en-US" sz="2800" spc="-1" strike="noStrike">
                <a:solidFill>
                  <a:srgbClr val="e40d08"/>
                </a:solidFill>
                <a:latin typeface="Arial"/>
                <a:ea typeface="Arial"/>
              </a:rPr>
              <a:t>E Layer: 60 – 70 miles in altitude</a:t>
            </a:r>
            <a:endParaRPr b="0" lang="en-US" sz="2800" spc="-1" strike="noStrike">
              <a:solidFill>
                <a:srgbClr val="000000"/>
              </a:solidFill>
              <a:latin typeface="Arial"/>
            </a:endParaRPr>
          </a:p>
          <a:p>
            <a:pPr lvl="1" marL="953280" indent="-355320">
              <a:lnSpc>
                <a:spcPct val="100000"/>
              </a:lnSpc>
              <a:spcBef>
                <a:spcPts val="1134"/>
              </a:spcBef>
              <a:buClr>
                <a:srgbClr val="000000"/>
              </a:buClr>
              <a:buSzPct val="75000"/>
              <a:buFont typeface="Symbol"/>
              <a:buChar char=""/>
            </a:pPr>
            <a:r>
              <a:rPr b="0" lang="en-US" sz="2400" spc="-1" strike="noStrike">
                <a:solidFill>
                  <a:srgbClr val="000000"/>
                </a:solidFill>
                <a:latin typeface="Arial"/>
                <a:ea typeface="Arial"/>
              </a:rPr>
              <a:t>Acts similarly to the D layer but recombines more slowly</a:t>
            </a:r>
            <a:endParaRPr b="0" lang="en-US" sz="2400" spc="-1" strike="noStrike">
              <a:solidFill>
                <a:srgbClr val="000000"/>
              </a:solidFill>
              <a:latin typeface="Arial"/>
            </a:endParaRPr>
          </a:p>
          <a:p>
            <a:pPr lvl="1" marL="953280" indent="-355320">
              <a:lnSpc>
                <a:spcPct val="100000"/>
              </a:lnSpc>
              <a:spcBef>
                <a:spcPts val="1134"/>
              </a:spcBef>
              <a:buClr>
                <a:srgbClr val="000000"/>
              </a:buClr>
              <a:buSzPct val="75000"/>
              <a:buFont typeface="Symbol"/>
              <a:buChar char=""/>
            </a:pPr>
            <a:r>
              <a:rPr b="0" lang="en-US" sz="2400" spc="-1" strike="noStrike">
                <a:solidFill>
                  <a:srgbClr val="e40d08"/>
                </a:solidFill>
                <a:latin typeface="Arial"/>
                <a:ea typeface="Arial"/>
              </a:rPr>
              <a:t>Disappears -later- at night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1"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2"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3"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4"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5"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Ionospheric Regions</a:t>
            </a:r>
            <a:endParaRPr b="0" lang="en-US" sz="4400" spc="-1" strike="noStrike">
              <a:solidFill>
                <a:srgbClr val="000000"/>
              </a:solidFill>
              <a:latin typeface="Arial"/>
            </a:endParaRPr>
          </a:p>
        </p:txBody>
      </p:sp>
      <p:sp>
        <p:nvSpPr>
          <p:cNvPr id="366" name="CustomShape 7"/>
          <p:cNvSpPr/>
          <p:nvPr/>
        </p:nvSpPr>
        <p:spPr>
          <a:xfrm>
            <a:off x="504000" y="1326600"/>
            <a:ext cx="9067320" cy="3283920"/>
          </a:xfrm>
          <a:prstGeom prst="rect">
            <a:avLst/>
          </a:prstGeom>
          <a:noFill/>
          <a:ln w="0">
            <a:noFill/>
          </a:ln>
        </p:spPr>
        <p:style>
          <a:lnRef idx="0"/>
          <a:fillRef idx="0"/>
          <a:effectRef idx="0"/>
          <a:fontRef idx="minor"/>
        </p:style>
        <p:txBody>
          <a:bodyPr lIns="0" rIns="0" tIns="0" bIns="0" anchor="t">
            <a:normAutofit fontScale="87000"/>
          </a:bodyPr>
          <a:p>
            <a:pPr marL="492120" indent="-366480">
              <a:lnSpc>
                <a:spcPct val="100000"/>
              </a:lnSpc>
              <a:spcBef>
                <a:spcPts val="598"/>
              </a:spcBef>
              <a:spcAft>
                <a:spcPts val="1199"/>
              </a:spcAft>
              <a:buClr>
                <a:srgbClr val="000000"/>
              </a:buClr>
              <a:buSzPct val="45000"/>
              <a:buFont typeface="Wingdings" charset="2"/>
              <a:buChar char=""/>
            </a:pPr>
            <a:r>
              <a:rPr b="0" lang="en-US" sz="3200" spc="-1" strike="noStrike">
                <a:solidFill>
                  <a:srgbClr val="e40d08"/>
                </a:solidFill>
                <a:latin typeface="Arial"/>
                <a:ea typeface="Arial"/>
              </a:rPr>
              <a:t>F Layer: 100 – 300 miles above Earth</a:t>
            </a:r>
            <a:endParaRPr b="0" lang="en-US" sz="3200" spc="-1" strike="noStrike">
              <a:solidFill>
                <a:srgbClr val="000000"/>
              </a:solidFill>
              <a:latin typeface="Arial"/>
            </a:endParaRPr>
          </a:p>
          <a:p>
            <a:pPr lvl="1" marL="986760" indent="-366480">
              <a:lnSpc>
                <a:spcPct val="100000"/>
              </a:lnSpc>
              <a:spcBef>
                <a:spcPts val="1134"/>
              </a:spcBef>
              <a:buClr>
                <a:srgbClr val="000000"/>
              </a:buClr>
              <a:buSzPct val="75000"/>
              <a:buFont typeface="Symbol"/>
              <a:buChar char=""/>
            </a:pPr>
            <a:r>
              <a:rPr b="0" lang="en-US" sz="2400" spc="-1" strike="noStrike">
                <a:solidFill>
                  <a:srgbClr val="e40d08"/>
                </a:solidFill>
                <a:latin typeface="Arial"/>
                <a:ea typeface="Arial"/>
              </a:rPr>
              <a:t>During the day it breaks into F1 and F2 layers</a:t>
            </a:r>
            <a:endParaRPr b="0" lang="en-US" sz="2400" spc="-1" strike="noStrike">
              <a:solidFill>
                <a:srgbClr val="000000"/>
              </a:solidFill>
              <a:latin typeface="Arial"/>
            </a:endParaRPr>
          </a:p>
          <a:p>
            <a:pPr lvl="1" marL="986760" indent="-366480">
              <a:lnSpc>
                <a:spcPct val="100000"/>
              </a:lnSpc>
              <a:spcBef>
                <a:spcPts val="1134"/>
              </a:spcBef>
              <a:buClr>
                <a:srgbClr val="000000"/>
              </a:buClr>
              <a:buSzPct val="75000"/>
              <a:buFont typeface="Symbol"/>
              <a:buChar char=""/>
            </a:pPr>
            <a:r>
              <a:rPr b="0" lang="en-US" sz="2400" spc="-1" strike="noStrike">
                <a:solidFill>
                  <a:srgbClr val="e40d08"/>
                </a:solidFill>
                <a:latin typeface="Arial"/>
                <a:ea typeface="Arial"/>
              </a:rPr>
              <a:t>At night it combines into a single F layer </a:t>
            </a:r>
            <a:r>
              <a:rPr b="0" lang="en-US" sz="2400" spc="-1" strike="noStrike">
                <a:solidFill>
                  <a:srgbClr val="000000"/>
                </a:solidFill>
                <a:latin typeface="Arial"/>
                <a:ea typeface="Arial"/>
              </a:rPr>
              <a:t>- the ions and electrons don't recombine easily because the gas atoms are so spread out</a:t>
            </a:r>
            <a:endParaRPr b="0" lang="en-US" sz="2400" spc="-1" strike="noStrike">
              <a:solidFill>
                <a:srgbClr val="000000"/>
              </a:solidFill>
              <a:latin typeface="Arial"/>
            </a:endParaRPr>
          </a:p>
          <a:p>
            <a:pPr lvl="1" marL="986760" indent="-366480">
              <a:lnSpc>
                <a:spcPct val="100000"/>
              </a:lnSpc>
              <a:spcBef>
                <a:spcPts val="1134"/>
              </a:spcBef>
              <a:buClr>
                <a:srgbClr val="000000"/>
              </a:buClr>
              <a:buSzPct val="75000"/>
              <a:buFont typeface="Symbol"/>
              <a:buChar char=""/>
            </a:pPr>
            <a:r>
              <a:rPr b="0" lang="en-US" sz="2400" spc="-1" strike="noStrike">
                <a:solidFill>
                  <a:srgbClr val="e40d08"/>
                </a:solidFill>
                <a:latin typeface="Arial"/>
                <a:ea typeface="Arial"/>
              </a:rPr>
              <a:t>The F1 and F2 layers vary with the local time, season, latitude and solar activity</a:t>
            </a:r>
            <a:endParaRPr b="0" lang="en-US" sz="2400" spc="-1" strike="noStrike">
              <a:solidFill>
                <a:srgbClr val="000000"/>
              </a:solidFill>
              <a:latin typeface="Arial"/>
            </a:endParaRPr>
          </a:p>
          <a:p>
            <a:pPr lvl="1" marL="986760" indent="-366480">
              <a:lnSpc>
                <a:spcPct val="100000"/>
              </a:lnSpc>
              <a:spcBef>
                <a:spcPts val="1134"/>
              </a:spcBef>
              <a:buClr>
                <a:srgbClr val="000000"/>
              </a:buClr>
              <a:buSzPct val="75000"/>
              <a:buFont typeface="Symbol"/>
              <a:buChar char=""/>
            </a:pPr>
            <a:r>
              <a:rPr b="0" lang="en-US" sz="2400" spc="-1" strike="noStrike">
                <a:solidFill>
                  <a:srgbClr val="e40d08"/>
                </a:solidFill>
                <a:latin typeface="Arial"/>
                <a:ea typeface="Arial"/>
              </a:rPr>
              <a:t>The stronger the Sun’s illumination, the higher the F2 layer will be (maximum height occurs when the Sun is </a:t>
            </a:r>
            <a:r>
              <a:rPr b="0" lang="en-US" sz="2400" spc="-1" strike="noStrike" u="sng">
                <a:solidFill>
                  <a:srgbClr val="e40d08"/>
                </a:solidFill>
                <a:uFillTx/>
                <a:latin typeface="Arial"/>
                <a:ea typeface="Arial"/>
              </a:rPr>
              <a:t>overhead</a:t>
            </a:r>
            <a:r>
              <a:rPr b="0" lang="en-US" sz="2400" spc="-1" strike="noStrike">
                <a:solidFill>
                  <a:srgbClr val="e40d08"/>
                </a:solidFill>
                <a:latin typeface="Arial"/>
                <a:ea typeface="Arial"/>
              </a:rPr>
              <a: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8"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69"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70"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71"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372" name="" descr=""/>
          <p:cNvPicPr/>
          <p:nvPr/>
        </p:nvPicPr>
        <p:blipFill>
          <a:blip r:embed="rId1"/>
          <a:stretch/>
        </p:blipFill>
        <p:spPr>
          <a:xfrm>
            <a:off x="1530360" y="244080"/>
            <a:ext cx="7152120" cy="4610520"/>
          </a:xfrm>
          <a:prstGeom prst="rect">
            <a:avLst/>
          </a:prstGeom>
          <a:ln w="0">
            <a:noFill/>
          </a:ln>
        </p:spPr>
      </p:pic>
      <p:sp>
        <p:nvSpPr>
          <p:cNvPr id="373" name=""/>
          <p:cNvSpPr/>
          <p:nvPr/>
        </p:nvSpPr>
        <p:spPr>
          <a:xfrm>
            <a:off x="7406640" y="914400"/>
            <a:ext cx="1005840" cy="360"/>
          </a:xfrm>
          <a:prstGeom prst="line">
            <a:avLst/>
          </a:prstGeom>
          <a:ln w="91440">
            <a:solidFill>
              <a:srgbClr val="040404"/>
            </a:solidFill>
            <a:round/>
          </a:ln>
        </p:spPr>
        <p:style>
          <a:lnRef idx="0"/>
          <a:fillRef idx="0"/>
          <a:effectRef idx="0"/>
          <a:fontRef idx="minor"/>
        </p:style>
        <p:txBody>
          <a:bodyPr lIns="135720" rIns="135720" tIns="-90720" bIns="-90720" anchor="ctr" anchorCtr="1">
            <a:noAutofit/>
          </a:bodyPr>
          <a:p>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75"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76"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77"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78"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79"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Reflection &amp; Absorption</a:t>
            </a:r>
            <a:endParaRPr b="0" lang="en-US" sz="4400" spc="-1" strike="noStrike">
              <a:solidFill>
                <a:srgbClr val="000000"/>
              </a:solidFill>
              <a:latin typeface="Arial"/>
            </a:endParaRPr>
          </a:p>
        </p:txBody>
      </p:sp>
      <p:sp>
        <p:nvSpPr>
          <p:cNvPr id="380" name="CustomShape 7"/>
          <p:cNvSpPr/>
          <p:nvPr/>
        </p:nvSpPr>
        <p:spPr>
          <a:xfrm>
            <a:off x="504000" y="1326600"/>
            <a:ext cx="9067320" cy="1229400"/>
          </a:xfrm>
          <a:prstGeom prst="rect">
            <a:avLst/>
          </a:prstGeom>
          <a:noFill/>
          <a:ln w="0">
            <a:noFill/>
          </a:ln>
        </p:spPr>
        <p:style>
          <a:lnRef idx="0"/>
          <a:fillRef idx="0"/>
          <a:effectRef idx="0"/>
          <a:fontRef idx="minor"/>
        </p:style>
        <p:txBody>
          <a:bodyPr lIns="0" rIns="0" tIns="0" bIns="0" anchor="t">
            <a:normAutofit/>
          </a:bodyPr>
          <a:p>
            <a:pPr marL="432000" indent="-321840">
              <a:lnSpc>
                <a:spcPct val="100000"/>
              </a:lnSpc>
              <a:spcBef>
                <a:spcPts val="1417"/>
              </a:spcBef>
              <a:buClr>
                <a:srgbClr val="000000"/>
              </a:buClr>
              <a:buSzPct val="45000"/>
              <a:buFont typeface="Wingdings" charset="2"/>
              <a:buChar char=""/>
            </a:pPr>
            <a:r>
              <a:rPr b="0" lang="en-US" sz="2600" spc="-1" strike="noStrike">
                <a:solidFill>
                  <a:srgbClr val="000000"/>
                </a:solidFill>
                <a:latin typeface="Arial"/>
                <a:ea typeface="Arial"/>
              </a:rPr>
              <a:t>The ability of the ionosphere to refract radio waves depends on how strongly the ionoshere is ionized and the frequency used</a:t>
            </a:r>
            <a:endParaRPr b="0" lang="en-US" sz="2600" spc="-1" strike="noStrike">
              <a:solidFill>
                <a:srgbClr val="000000"/>
              </a:solidFill>
              <a:latin typeface="Arial"/>
            </a:endParaRPr>
          </a:p>
        </p:txBody>
      </p:sp>
      <p:pic>
        <p:nvPicPr>
          <p:cNvPr id="381" name="Picture 2" descr="Fig7-02.jpg"/>
          <p:cNvPicPr/>
          <p:nvPr/>
        </p:nvPicPr>
        <p:blipFill>
          <a:blip r:embed="rId1"/>
          <a:stretch/>
        </p:blipFill>
        <p:spPr>
          <a:xfrm>
            <a:off x="5029200" y="2259000"/>
            <a:ext cx="4293360" cy="3131640"/>
          </a:xfrm>
          <a:prstGeom prst="rect">
            <a:avLst/>
          </a:prstGeom>
          <a:ln w="0">
            <a:noFill/>
          </a:ln>
        </p:spPr>
      </p:pic>
      <p:sp>
        <p:nvSpPr>
          <p:cNvPr id="382" name="CustomShape 8"/>
          <p:cNvSpPr/>
          <p:nvPr/>
        </p:nvSpPr>
        <p:spPr>
          <a:xfrm>
            <a:off x="914400" y="2560320"/>
            <a:ext cx="3836160" cy="22816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550"/>
              </a:spcBef>
              <a:spcAft>
                <a:spcPts val="1199"/>
              </a:spcAft>
            </a:pPr>
            <a:r>
              <a:rPr b="0" lang="en-US" sz="2200" spc="-1" strike="noStrike">
                <a:solidFill>
                  <a:srgbClr val="e40d08"/>
                </a:solidFill>
                <a:latin typeface="Arial"/>
                <a:ea typeface="Arial"/>
              </a:rPr>
              <a:t>The stronger the ionization, the greater the “bending”</a:t>
            </a:r>
            <a:endParaRPr b="0" lang="en-US" sz="2200" spc="-1" strike="noStrike">
              <a:solidFill>
                <a:srgbClr val="000000"/>
              </a:solidFill>
              <a:latin typeface="Arial"/>
            </a:endParaRPr>
          </a:p>
          <a:p>
            <a:pPr>
              <a:lnSpc>
                <a:spcPct val="100000"/>
              </a:lnSpc>
            </a:pPr>
            <a:r>
              <a:rPr b="0" lang="en-US" sz="2200" spc="-1" strike="noStrike">
                <a:solidFill>
                  <a:srgbClr val="e40d08"/>
                </a:solidFill>
                <a:latin typeface="Arial"/>
                <a:ea typeface="Arial"/>
              </a:rPr>
              <a:t>The higher the frequency of the wave, the less it is bent (VHF &amp; UHF are often hardly bent)</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63" dur="indefinite" restart="never" nodeType="tmRoot">
          <p:childTnLst>
            <p:seq>
              <p:cTn id="64" dur="indefinite" nodeType="mainSeq">
                <p:childTnLst>
                  <p:par>
                    <p:cTn id="65" fill="hold">
                      <p:stCondLst>
                        <p:cond delay="0"/>
                      </p:stCondLst>
                      <p:childTnLst>
                        <p:par>
                          <p:cTn id="66" fill="hold">
                            <p:stCondLst>
                              <p:cond delay="0"/>
                            </p:stCondLst>
                            <p:childTnLst>
                              <p:par>
                                <p:cTn id="67" nodeType="withEffect" fill="hold" presetClass="entr" presetID="10">
                                  <p:stCondLst>
                                    <p:cond delay="2000"/>
                                  </p:stCondLst>
                                  <p:childTnLst>
                                    <p:set>
                                      <p:cBhvr>
                                        <p:cTn id="68" dur="1" fill="hold">
                                          <p:stCondLst>
                                            <p:cond delay="0"/>
                                          </p:stCondLst>
                                        </p:cTn>
                                        <p:tgtEl>
                                          <p:spTgt spid="381"/>
                                        </p:tgtEl>
                                        <p:attrNameLst>
                                          <p:attrName>style.visibility</p:attrName>
                                        </p:attrNameLst>
                                      </p:cBhvr>
                                      <p:to>
                                        <p:strVal val="visible"/>
                                      </p:to>
                                    </p:set>
                                    <p:animEffect filter="fade" transition="in">
                                      <p:cBhvr additive="repl">
                                        <p:cTn id="69" dur="2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4"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5"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6"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7"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88"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Reflection &amp; Absorption</a:t>
            </a:r>
            <a:endParaRPr b="0" lang="en-US" sz="4400" spc="-1" strike="noStrike">
              <a:solidFill>
                <a:srgbClr val="000000"/>
              </a:solidFill>
              <a:latin typeface="Arial"/>
            </a:endParaRPr>
          </a:p>
        </p:txBody>
      </p:sp>
      <p:sp>
        <p:nvSpPr>
          <p:cNvPr id="389" name="CustomShape 7"/>
          <p:cNvSpPr/>
          <p:nvPr/>
        </p:nvSpPr>
        <p:spPr>
          <a:xfrm>
            <a:off x="504000" y="1326600"/>
            <a:ext cx="9067320" cy="3283920"/>
          </a:xfrm>
          <a:prstGeom prst="rect">
            <a:avLst/>
          </a:prstGeom>
          <a:noFill/>
          <a:ln w="0">
            <a:noFill/>
          </a:ln>
        </p:spPr>
        <p:style>
          <a:lnRef idx="0"/>
          <a:fillRef idx="0"/>
          <a:effectRef idx="0"/>
          <a:fontRef idx="minor"/>
        </p:style>
        <p:txBody>
          <a:bodyPr lIns="0" rIns="0" tIns="0" bIns="0" anchor="t">
            <a:normAutofit fontScale="90000"/>
          </a:bodyPr>
          <a:p>
            <a:pPr marL="554040" indent="-411840">
              <a:lnSpc>
                <a:spcPct val="100000"/>
              </a:lnSpc>
              <a:spcBef>
                <a:spcPts val="598"/>
              </a:spcBef>
              <a:spcAft>
                <a:spcPts val="1199"/>
              </a:spcAft>
              <a:buClr>
                <a:srgbClr val="000000"/>
              </a:buClr>
              <a:buSzPct val="45000"/>
              <a:buFont typeface="Wingdings" charset="2"/>
              <a:buChar char=""/>
            </a:pPr>
            <a:r>
              <a:rPr b="0" i="1" lang="en-US" sz="2400" spc="-1" strike="noStrike">
                <a:solidFill>
                  <a:srgbClr val="e40d08"/>
                </a:solidFill>
                <a:latin typeface="Arial"/>
                <a:ea typeface="Arial"/>
              </a:rPr>
              <a:t>Critical Angle </a:t>
            </a:r>
            <a:r>
              <a:rPr b="0" lang="en-US" sz="2400" spc="-1" strike="noStrike">
                <a:solidFill>
                  <a:srgbClr val="e40d08"/>
                </a:solidFill>
                <a:latin typeface="Arial"/>
                <a:ea typeface="Arial"/>
              </a:rPr>
              <a:t>– the </a:t>
            </a:r>
            <a:r>
              <a:rPr b="0" lang="en-US" sz="2400" spc="-1" strike="noStrike" u="sng">
                <a:solidFill>
                  <a:srgbClr val="e40d08"/>
                </a:solidFill>
                <a:uFillTx/>
                <a:latin typeface="Arial"/>
                <a:ea typeface="Arial"/>
              </a:rPr>
              <a:t>highest</a:t>
            </a:r>
            <a:r>
              <a:rPr b="0" lang="en-US" sz="2400" spc="-1" strike="noStrike">
                <a:solidFill>
                  <a:srgbClr val="e40d08"/>
                </a:solidFill>
                <a:latin typeface="Arial"/>
                <a:ea typeface="Arial"/>
              </a:rPr>
              <a:t> angle at which the radio wave will be       refracted back to Earth (see next page)</a:t>
            </a:r>
            <a:endParaRPr b="0" lang="en-US" sz="2400" spc="-1" strike="noStrike">
              <a:solidFill>
                <a:srgbClr val="000000"/>
              </a:solidFill>
              <a:latin typeface="Arial"/>
            </a:endParaRPr>
          </a:p>
          <a:p>
            <a:pPr marL="554040" indent="-411840">
              <a:lnSpc>
                <a:spcPct val="100000"/>
              </a:lnSpc>
              <a:spcBef>
                <a:spcPts val="598"/>
              </a:spcBef>
              <a:spcAft>
                <a:spcPts val="1199"/>
              </a:spcAft>
              <a:buClr>
                <a:srgbClr val="000000"/>
              </a:buClr>
              <a:buSzPct val="45000"/>
              <a:buFont typeface="Wingdings" charset="2"/>
              <a:buChar char=""/>
            </a:pPr>
            <a:r>
              <a:rPr b="0" i="1" lang="en-US" sz="2400" spc="-1" strike="noStrike">
                <a:solidFill>
                  <a:srgbClr val="e40d08"/>
                </a:solidFill>
                <a:latin typeface="Arial"/>
                <a:ea typeface="Arial"/>
              </a:rPr>
              <a:t>Absorption</a:t>
            </a:r>
            <a:r>
              <a:rPr b="0" lang="en-US" sz="2400" spc="-1" strike="noStrike">
                <a:solidFill>
                  <a:srgbClr val="e40d08"/>
                </a:solidFill>
                <a:latin typeface="Arial"/>
                <a:ea typeface="Arial"/>
              </a:rPr>
              <a:t> increases in the daytime when the UV is more intense </a:t>
            </a:r>
            <a:endParaRPr b="0" lang="en-US" sz="2400" spc="-1" strike="noStrike">
              <a:solidFill>
                <a:srgbClr val="000000"/>
              </a:solidFill>
              <a:latin typeface="Arial"/>
            </a:endParaRPr>
          </a:p>
          <a:p>
            <a:pPr marL="554040" indent="-411840">
              <a:lnSpc>
                <a:spcPct val="100000"/>
              </a:lnSpc>
              <a:spcBef>
                <a:spcPts val="598"/>
              </a:spcBef>
              <a:spcAft>
                <a:spcPts val="1199"/>
              </a:spcAft>
              <a:buClr>
                <a:srgbClr val="000000"/>
              </a:buClr>
              <a:buSzPct val="45000"/>
              <a:buFont typeface="Wingdings" charset="2"/>
              <a:buChar char=""/>
            </a:pPr>
            <a:r>
              <a:rPr b="0" lang="en-US" sz="2400" spc="-1" strike="noStrike">
                <a:solidFill>
                  <a:srgbClr val="e40d08"/>
                </a:solidFill>
                <a:latin typeface="Arial"/>
                <a:ea typeface="Arial"/>
              </a:rPr>
              <a:t>Below 10 MHz signals can be completely absorbed by the D layer    during the daylight hours (40, 60, 80, 160 meters) leaving only ground wave signals. The D layer is the most absorbent (lossy) layer</a:t>
            </a:r>
            <a:endParaRPr b="0" lang="en-US" sz="2400" spc="-1" strike="noStrike">
              <a:solidFill>
                <a:srgbClr val="000000"/>
              </a:solidFill>
              <a:latin typeface="Arial"/>
            </a:endParaRPr>
          </a:p>
          <a:p>
            <a:pPr marL="554040" indent="-411840">
              <a:lnSpc>
                <a:spcPct val="100000"/>
              </a:lnSpc>
              <a:spcBef>
                <a:spcPts val="598"/>
              </a:spcBef>
              <a:spcAft>
                <a:spcPts val="1199"/>
              </a:spcAft>
              <a:buClr>
                <a:srgbClr val="000000"/>
              </a:buClr>
              <a:buSzPct val="45000"/>
              <a:buFont typeface="Wingdings" charset="2"/>
              <a:buChar char=""/>
            </a:pPr>
            <a:r>
              <a:rPr b="0" lang="en-US" sz="2400" spc="-1" strike="noStrike">
                <a:solidFill>
                  <a:srgbClr val="e40d08"/>
                </a:solidFill>
                <a:latin typeface="Arial"/>
                <a:ea typeface="Arial"/>
              </a:rPr>
              <a:t>Lower HF frequencies typically experience high levels of atmospheric noise/static during summer months </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1"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2"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3"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4"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395" name="CustomShape 6"/>
          <p:cNvSpPr/>
          <p:nvPr/>
        </p:nvSpPr>
        <p:spPr>
          <a:xfrm>
            <a:off x="502200" y="5976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Sky-wave Propagation</a:t>
            </a:r>
            <a:endParaRPr b="0" lang="en-US" sz="4400" spc="-1" strike="noStrike">
              <a:solidFill>
                <a:srgbClr val="000000"/>
              </a:solidFill>
              <a:latin typeface="Arial"/>
            </a:endParaRPr>
          </a:p>
        </p:txBody>
      </p:sp>
      <p:pic>
        <p:nvPicPr>
          <p:cNvPr id="396" name="Picture 2" descr="Fig7-03.jpg"/>
          <p:cNvPicPr/>
          <p:nvPr/>
        </p:nvPicPr>
        <p:blipFill>
          <a:blip r:embed="rId1"/>
          <a:stretch/>
        </p:blipFill>
        <p:spPr>
          <a:xfrm>
            <a:off x="2298600" y="905760"/>
            <a:ext cx="5497200" cy="3880080"/>
          </a:xfrm>
          <a:prstGeom prst="rect">
            <a:avLst/>
          </a:prstGeom>
          <a:ln w="0">
            <a:noFill/>
          </a:ln>
        </p:spPr>
      </p:pic>
      <p:sp>
        <p:nvSpPr>
          <p:cNvPr id="397" name="CustomShape 7"/>
          <p:cNvSpPr/>
          <p:nvPr/>
        </p:nvSpPr>
        <p:spPr>
          <a:xfrm>
            <a:off x="4480560" y="4846320"/>
            <a:ext cx="4201920" cy="652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i="1" lang="en-US" sz="2000" spc="-1" strike="noStrike">
                <a:solidFill>
                  <a:srgbClr val="000000"/>
                </a:solidFill>
                <a:latin typeface="Arial"/>
                <a:ea typeface="DejaVu Sans"/>
              </a:rPr>
              <a:t>Note that lower elevation angle signals travel farther on one “hop”</a:t>
            </a:r>
            <a:endParaRPr b="0" lang="en-US" sz="2000" spc="-1" strike="noStrike">
              <a:solidFill>
                <a:srgbClr val="000000"/>
              </a:solidFill>
              <a:latin typeface="Arial"/>
            </a:endParaRPr>
          </a:p>
        </p:txBody>
      </p:sp>
      <p:sp>
        <p:nvSpPr>
          <p:cNvPr id="398" name=""/>
          <p:cNvSpPr/>
          <p:nvPr/>
        </p:nvSpPr>
        <p:spPr>
          <a:xfrm flipH="1" flipV="1">
            <a:off x="4343400" y="2971800"/>
            <a:ext cx="685800" cy="1143000"/>
          </a:xfrm>
          <a:prstGeom prst="line">
            <a:avLst/>
          </a:prstGeom>
          <a:ln w="0">
            <a:solidFill>
              <a:srgbClr val="ff0000"/>
            </a:solidFill>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0" dur="indefinite" restart="never" nodeType="tmRoot">
          <p:childTnLst>
            <p:seq>
              <p:cTn id="71" dur="indefinite" nodeType="mainSeq">
                <p:childTnLst>
                  <p:par>
                    <p:cTn id="72" fill="hold">
                      <p:stCondLst>
                        <p:cond delay="0"/>
                      </p:stCondLst>
                      <p:childTnLst>
                        <p:par>
                          <p:cTn id="73" fill="hold">
                            <p:stCondLst>
                              <p:cond delay="0"/>
                            </p:stCondLst>
                            <p:childTnLst>
                              <p:par>
                                <p:cTn id="74" nodeType="afterEffect" fill="hold" presetClass="entr" presetID="2" presetSubtype="4">
                                  <p:stCondLst>
                                    <p:cond delay="2000"/>
                                  </p:stCondLst>
                                  <p:childTnLst>
                                    <p:set>
                                      <p:cBhvr>
                                        <p:cTn id="75" dur="4" fill="hold">
                                          <p:stCondLst>
                                            <p:cond delay="0"/>
                                          </p:stCondLst>
                                        </p:cTn>
                                        <p:tgtEl>
                                          <p:spTgt spid="398"/>
                                        </p:tgtEl>
                                        <p:attrNameLst>
                                          <p:attrName>style.visibility</p:attrName>
                                        </p:attrNameLst>
                                      </p:cBhvr>
                                      <p:to>
                                        <p:strVal val="visible"/>
                                      </p:to>
                                    </p:set>
                                    <p:anim calcmode="lin" valueType="num">
                                      <p:cBhvr additive="repl">
                                        <p:cTn id="76" dur="2000" fill="hold"/>
                                        <p:tgtEl>
                                          <p:spTgt spid="398"/>
                                        </p:tgtEl>
                                        <p:attrNameLst>
                                          <p:attrName>ppt_x</p:attrName>
                                        </p:attrNameLst>
                                      </p:cBhvr>
                                      <p:tavLst>
                                        <p:tav tm="0">
                                          <p:val>
                                            <p:strVal val="#ppt_x"/>
                                          </p:val>
                                        </p:tav>
                                        <p:tav tm="100000">
                                          <p:val>
                                            <p:strVal val="#ppt_x"/>
                                          </p:val>
                                        </p:tav>
                                      </p:tavLst>
                                    </p:anim>
                                    <p:anim calcmode="lin" valueType="num">
                                      <p:cBhvr additive="repl">
                                        <p:cTn id="77" dur="2000" fill="hold"/>
                                        <p:tgtEl>
                                          <p:spTgt spid="3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0"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1"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2"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3" name="CustomShape 5"/>
          <p:cNvSpPr/>
          <p:nvPr/>
        </p:nvSpPr>
        <p:spPr>
          <a:xfrm>
            <a:off x="504000" y="1113480"/>
            <a:ext cx="9067320" cy="349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4"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Sky-wave Propagation</a:t>
            </a:r>
            <a:endParaRPr b="0" lang="en-US" sz="4400" spc="-1" strike="noStrike">
              <a:solidFill>
                <a:srgbClr val="000000"/>
              </a:solidFill>
              <a:latin typeface="Arial"/>
            </a:endParaRPr>
          </a:p>
        </p:txBody>
      </p:sp>
      <p:sp>
        <p:nvSpPr>
          <p:cNvPr id="405" name="CustomShape 7"/>
          <p:cNvSpPr/>
          <p:nvPr/>
        </p:nvSpPr>
        <p:spPr>
          <a:xfrm>
            <a:off x="516600" y="1113480"/>
            <a:ext cx="9067320" cy="3283920"/>
          </a:xfrm>
          <a:prstGeom prst="rect">
            <a:avLst/>
          </a:prstGeom>
          <a:noFill/>
          <a:ln w="0">
            <a:noFill/>
          </a:ln>
        </p:spPr>
        <p:style>
          <a:lnRef idx="0"/>
          <a:fillRef idx="0"/>
          <a:effectRef idx="0"/>
          <a:fontRef idx="minor"/>
        </p:style>
        <p:txBody>
          <a:bodyPr lIns="0" rIns="0" tIns="0" bIns="0" anchor="t">
            <a:normAutofit fontScale="39000"/>
          </a:bodyPr>
          <a:p>
            <a:pPr marL="1293840" indent="-963360">
              <a:lnSpc>
                <a:spcPct val="100000"/>
              </a:lnSpc>
              <a:spcBef>
                <a:spcPts val="598"/>
              </a:spcBef>
              <a:spcAft>
                <a:spcPts val="1199"/>
              </a:spcAft>
              <a:buClr>
                <a:srgbClr val="000000"/>
              </a:buClr>
              <a:buSzPct val="45000"/>
              <a:buFont typeface="Wingdings" charset="2"/>
              <a:buChar char=""/>
            </a:pPr>
            <a:r>
              <a:rPr b="0" i="1" lang="en-US" sz="4000" spc="-1" strike="noStrike">
                <a:solidFill>
                  <a:srgbClr val="e40d08"/>
                </a:solidFill>
                <a:latin typeface="Arial"/>
                <a:ea typeface="Arial"/>
              </a:rPr>
              <a:t>Hop</a:t>
            </a:r>
            <a:r>
              <a:rPr b="0" lang="en-US" sz="4000" spc="-1" strike="noStrike">
                <a:solidFill>
                  <a:srgbClr val="e40d08"/>
                </a:solidFill>
                <a:latin typeface="Arial"/>
                <a:ea typeface="Arial"/>
              </a:rPr>
              <a:t> – one reflection from the ionosphere</a:t>
            </a:r>
            <a:endParaRPr b="0" lang="en-US" sz="4000" spc="-1" strike="noStrike">
              <a:solidFill>
                <a:srgbClr val="000000"/>
              </a:solidFill>
              <a:latin typeface="Arial"/>
            </a:endParaRPr>
          </a:p>
          <a:p>
            <a:pPr marL="1293840" indent="-963360">
              <a:lnSpc>
                <a:spcPct val="100000"/>
              </a:lnSpc>
              <a:spcBef>
                <a:spcPts val="598"/>
              </a:spcBef>
              <a:spcAft>
                <a:spcPts val="1199"/>
              </a:spcAft>
              <a:buClr>
                <a:srgbClr val="000000"/>
              </a:buClr>
              <a:buSzPct val="45000"/>
              <a:buFont typeface="Wingdings" charset="2"/>
              <a:buChar char=""/>
            </a:pPr>
            <a:r>
              <a:rPr b="0" lang="en-US" sz="4000" spc="-1" strike="noStrike">
                <a:solidFill>
                  <a:srgbClr val="e40d08"/>
                </a:solidFill>
                <a:latin typeface="Arial"/>
                <a:ea typeface="Arial"/>
              </a:rPr>
              <a:t>Sky-wave (Skip) –  propagation by ionospheric refraction.  The higher the reflecting region, the longer the hop</a:t>
            </a:r>
            <a:endParaRPr b="0" lang="en-US" sz="4000" spc="-1" strike="noStrike">
              <a:solidFill>
                <a:srgbClr val="000000"/>
              </a:solidFill>
              <a:latin typeface="Arial"/>
            </a:endParaRPr>
          </a:p>
          <a:p>
            <a:pPr marL="1293840" indent="-963360">
              <a:lnSpc>
                <a:spcPct val="100000"/>
              </a:lnSpc>
              <a:spcBef>
                <a:spcPts val="550"/>
              </a:spcBef>
              <a:spcAft>
                <a:spcPts val="1199"/>
              </a:spcAft>
              <a:buClr>
                <a:srgbClr val="000000"/>
              </a:buClr>
              <a:buSzPct val="45000"/>
              <a:buFont typeface="Wingdings" charset="2"/>
              <a:buChar char=""/>
            </a:pPr>
            <a:r>
              <a:rPr b="0" lang="en-US" sz="4000" spc="-1" strike="noStrike">
                <a:solidFill>
                  <a:srgbClr val="e40d08"/>
                </a:solidFill>
                <a:latin typeface="Arial"/>
                <a:ea typeface="Arial"/>
              </a:rPr>
              <a:t>F2 layer hops can be up to </a:t>
            </a:r>
            <a:r>
              <a:rPr b="0" lang="en-US" sz="4000" spc="-1" strike="noStrike" u="sng">
                <a:solidFill>
                  <a:srgbClr val="e40d08"/>
                </a:solidFill>
                <a:uFillTx/>
                <a:latin typeface="Arial"/>
                <a:ea typeface="Arial"/>
              </a:rPr>
              <a:t>2500 miles</a:t>
            </a:r>
            <a:r>
              <a:rPr b="0" lang="en-US" sz="4000" spc="-1" strike="noStrike">
                <a:solidFill>
                  <a:srgbClr val="e40d08"/>
                </a:solidFill>
                <a:latin typeface="Arial"/>
                <a:ea typeface="Arial"/>
              </a:rPr>
              <a:t> (highest layer, longest hops), E layer hops can be up to </a:t>
            </a:r>
            <a:r>
              <a:rPr b="0" lang="en-US" sz="4000" spc="-1" strike="noStrike" u="sng">
                <a:solidFill>
                  <a:srgbClr val="e40d08"/>
                </a:solidFill>
                <a:uFillTx/>
                <a:latin typeface="Arial"/>
                <a:ea typeface="Arial"/>
              </a:rPr>
              <a:t>1200 miles</a:t>
            </a:r>
            <a:endParaRPr b="0" lang="en-US" sz="4000" spc="-1" strike="noStrike">
              <a:solidFill>
                <a:srgbClr val="000000"/>
              </a:solidFill>
              <a:latin typeface="Arial"/>
            </a:endParaRPr>
          </a:p>
          <a:p>
            <a:pPr marL="1293840" indent="-963360">
              <a:lnSpc>
                <a:spcPct val="100000"/>
              </a:lnSpc>
              <a:spcBef>
                <a:spcPts val="550"/>
              </a:spcBef>
              <a:spcAft>
                <a:spcPts val="1199"/>
              </a:spcAft>
              <a:buClr>
                <a:srgbClr val="000000"/>
              </a:buClr>
              <a:buSzPct val="45000"/>
              <a:buFont typeface="Wingdings" charset="2"/>
              <a:buChar char=""/>
            </a:pPr>
            <a:r>
              <a:rPr b="0" lang="en-US" sz="4000" spc="-1" strike="noStrike">
                <a:solidFill>
                  <a:srgbClr val="e40d08"/>
                </a:solidFill>
                <a:latin typeface="Arial"/>
                <a:ea typeface="Arial"/>
              </a:rPr>
              <a:t>MUF (Maximum Usable Frequency) – highest frequency at which sky-wave is        available between two points. Also known as the Critical Frequency (the highest frequency which is refracted back to earth) </a:t>
            </a:r>
            <a:endParaRPr b="0" lang="en-US" sz="4000" spc="-1" strike="noStrike">
              <a:solidFill>
                <a:srgbClr val="000000"/>
              </a:solidFill>
              <a:latin typeface="Arial"/>
            </a:endParaRPr>
          </a:p>
          <a:p>
            <a:pPr marL="1293840" indent="-963360">
              <a:lnSpc>
                <a:spcPct val="100000"/>
              </a:lnSpc>
              <a:spcBef>
                <a:spcPts val="550"/>
              </a:spcBef>
              <a:spcAft>
                <a:spcPts val="1199"/>
              </a:spcAft>
              <a:buClr>
                <a:srgbClr val="000000"/>
              </a:buClr>
              <a:buSzPct val="45000"/>
              <a:buFont typeface="Wingdings" charset="2"/>
              <a:buChar char=""/>
            </a:pPr>
            <a:r>
              <a:rPr b="0" lang="en-US" sz="4000" spc="-1" strike="noStrike">
                <a:solidFill>
                  <a:srgbClr val="e40d08"/>
                </a:solidFill>
                <a:latin typeface="Arial"/>
                <a:ea typeface="Arial"/>
              </a:rPr>
              <a:t>LUF (Lowest Usable Frequency) – frequency below which there is too much           absorption for communication</a:t>
            </a:r>
            <a:endParaRPr b="0" lang="en-US" sz="4000" spc="-1" strike="noStrike">
              <a:solidFill>
                <a:srgbClr val="000000"/>
              </a:solidFill>
              <a:latin typeface="Arial"/>
            </a:endParaRPr>
          </a:p>
          <a:p>
            <a:pPr marL="1293840" indent="-963360">
              <a:lnSpc>
                <a:spcPct val="100000"/>
              </a:lnSpc>
              <a:spcBef>
                <a:spcPts val="1417"/>
              </a:spcBef>
              <a:buClr>
                <a:srgbClr val="000000"/>
              </a:buClr>
              <a:buSzPct val="45000"/>
              <a:buFont typeface="Wingdings" charset="2"/>
              <a:buChar char=""/>
            </a:pPr>
            <a:r>
              <a:rPr b="0" lang="en-US" sz="4000" spc="-1" strike="noStrike">
                <a:solidFill>
                  <a:srgbClr val="e40d08"/>
                </a:solidFill>
                <a:latin typeface="Arial"/>
                <a:ea typeface="Arial"/>
              </a:rPr>
              <a:t>Signals above the LUF but below the MUF will be bent back to earth by the ionosphere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7"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8"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09"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0"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1"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Long Path &amp; Short Path</a:t>
            </a:r>
            <a:endParaRPr b="0" lang="en-US" sz="4400" spc="-1" strike="noStrike">
              <a:solidFill>
                <a:srgbClr val="000000"/>
              </a:solidFill>
              <a:latin typeface="Arial"/>
            </a:endParaRPr>
          </a:p>
        </p:txBody>
      </p:sp>
      <p:sp>
        <p:nvSpPr>
          <p:cNvPr id="412" name="CustomShape 7"/>
          <p:cNvSpPr/>
          <p:nvPr/>
        </p:nvSpPr>
        <p:spPr>
          <a:xfrm>
            <a:off x="504000" y="1326600"/>
            <a:ext cx="9067320" cy="2235240"/>
          </a:xfrm>
          <a:prstGeom prst="rect">
            <a:avLst/>
          </a:prstGeom>
          <a:noFill/>
          <a:ln w="0">
            <a:noFill/>
          </a:ln>
        </p:spPr>
        <p:style>
          <a:lnRef idx="0"/>
          <a:fillRef idx="0"/>
          <a:effectRef idx="0"/>
          <a:fontRef idx="minor"/>
        </p:style>
        <p:txBody>
          <a:bodyPr lIns="0" rIns="0" tIns="0" bIns="0" anchor="t">
            <a:normAutofit fontScale="97000"/>
          </a:bodyPr>
          <a:p>
            <a:pPr marL="419040" indent="-310320">
              <a:lnSpc>
                <a:spcPct val="100000"/>
              </a:lnSpc>
              <a:spcBef>
                <a:spcPts val="598"/>
              </a:spcBef>
              <a:spcAft>
                <a:spcPts val="1199"/>
              </a:spcAft>
              <a:buClr>
                <a:srgbClr val="000000"/>
              </a:buClr>
              <a:buSzPct val="45000"/>
              <a:buFont typeface="Wingdings" charset="2"/>
              <a:buChar char=""/>
            </a:pPr>
            <a:r>
              <a:rPr b="0" i="1" lang="en-US" sz="2000" spc="-1" strike="noStrike">
                <a:solidFill>
                  <a:srgbClr val="e40d08"/>
                </a:solidFill>
                <a:latin typeface="Arial"/>
                <a:ea typeface="Arial"/>
              </a:rPr>
              <a:t>Long path </a:t>
            </a:r>
            <a:r>
              <a:rPr b="0" lang="en-US" sz="2000" spc="-1" strike="noStrike">
                <a:solidFill>
                  <a:srgbClr val="e40d08"/>
                </a:solidFill>
                <a:latin typeface="Arial"/>
                <a:ea typeface="Arial"/>
              </a:rPr>
              <a:t>– signals that travel the long way around the world from point to point (180 deg from short path) – point directional antennas accordingly</a:t>
            </a:r>
            <a:endParaRPr b="0" lang="en-US" sz="2000" spc="-1" strike="noStrike">
              <a:solidFill>
                <a:srgbClr val="000000"/>
              </a:solidFill>
              <a:latin typeface="Arial"/>
            </a:endParaRPr>
          </a:p>
          <a:p>
            <a:pPr marL="419040" indent="-310320">
              <a:lnSpc>
                <a:spcPct val="100000"/>
              </a:lnSpc>
              <a:spcBef>
                <a:spcPts val="598"/>
              </a:spcBef>
              <a:spcAft>
                <a:spcPts val="1199"/>
              </a:spcAft>
              <a:buClr>
                <a:srgbClr val="000000"/>
              </a:buClr>
              <a:buSzPct val="45000"/>
              <a:buFont typeface="Wingdings" charset="2"/>
              <a:buChar char=""/>
            </a:pPr>
            <a:r>
              <a:rPr b="0" i="1" lang="en-US" sz="2000" spc="-1" strike="noStrike">
                <a:solidFill>
                  <a:srgbClr val="e40d08"/>
                </a:solidFill>
                <a:latin typeface="Arial"/>
                <a:ea typeface="Arial"/>
              </a:rPr>
              <a:t>Short path </a:t>
            </a:r>
            <a:r>
              <a:rPr b="0" lang="en-US" sz="2000" spc="-1" strike="noStrike">
                <a:solidFill>
                  <a:srgbClr val="e40d08"/>
                </a:solidFill>
                <a:latin typeface="Arial"/>
                <a:ea typeface="Arial"/>
              </a:rPr>
              <a:t>– most HF contacts are made via short path or the most direct     route</a:t>
            </a:r>
            <a:endParaRPr b="0" lang="en-US" sz="2000" spc="-1" strike="noStrike">
              <a:solidFill>
                <a:srgbClr val="000000"/>
              </a:solidFill>
              <a:latin typeface="Arial"/>
            </a:endParaRPr>
          </a:p>
          <a:p>
            <a:pPr marL="419040" indent="-310320">
              <a:lnSpc>
                <a:spcPct val="100000"/>
              </a:lnSpc>
              <a:spcBef>
                <a:spcPts val="598"/>
              </a:spcBef>
              <a:spcAft>
                <a:spcPts val="1199"/>
              </a:spcAft>
              <a:buClr>
                <a:srgbClr val="000000"/>
              </a:buClr>
              <a:buSzPct val="45000"/>
              <a:buFont typeface="Wingdings" charset="2"/>
              <a:buChar char=""/>
            </a:pPr>
            <a:r>
              <a:rPr b="0" lang="en-US" sz="2000" spc="-1" strike="noStrike">
                <a:solidFill>
                  <a:srgbClr val="e40d08"/>
                </a:solidFill>
                <a:latin typeface="Arial"/>
                <a:ea typeface="Arial"/>
              </a:rPr>
              <a:t>Round-the-world propagation – occasionally you can hear your own signal  coming all the way around the world (1/7 second delay echo)  </a:t>
            </a:r>
            <a:endParaRPr b="0" lang="en-US" sz="2000" spc="-1" strike="noStrike">
              <a:solidFill>
                <a:srgbClr val="000000"/>
              </a:solidFill>
              <a:latin typeface="Arial"/>
            </a:endParaRPr>
          </a:p>
        </p:txBody>
      </p:sp>
      <p:pic>
        <p:nvPicPr>
          <p:cNvPr id="413" name="Picture 5" descr="MCj04247800000[1]"/>
          <p:cNvPicPr/>
          <p:nvPr/>
        </p:nvPicPr>
        <p:blipFill>
          <a:blip r:embed="rId1"/>
          <a:stretch/>
        </p:blipFill>
        <p:spPr>
          <a:xfrm>
            <a:off x="7474320" y="3267720"/>
            <a:ext cx="2129400" cy="2122920"/>
          </a:xfrm>
          <a:prstGeom prst="rect">
            <a:avLst/>
          </a:prstGeom>
          <a:ln w="0">
            <a:noFill/>
          </a:ln>
        </p:spPr>
      </p:pic>
      <p:sp>
        <p:nvSpPr>
          <p:cNvPr id="414" name="CustomShape 8"/>
          <p:cNvSpPr/>
          <p:nvPr/>
        </p:nvSpPr>
        <p:spPr>
          <a:xfrm>
            <a:off x="1920240" y="3756600"/>
            <a:ext cx="4567680" cy="1303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000" spc="-1" strike="noStrike">
                <a:solidFill>
                  <a:srgbClr val="e40d08"/>
                </a:solidFill>
                <a:latin typeface="Arial"/>
                <a:ea typeface="Arial"/>
              </a:rPr>
              <a:t>A slightly-delayed echo may be heard if a sky-wave signal arrives from both short and long path directions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78" dur="indefinite" restart="never" nodeType="tmRoot">
          <p:childTnLst>
            <p:seq>
              <p:cTn id="79" dur="indefinite" nodeType="mainSeq">
                <p:childTnLst>
                  <p:par>
                    <p:cTn id="80" fill="hold">
                      <p:stCondLst>
                        <p:cond delay="0"/>
                      </p:stCondLst>
                      <p:childTnLst>
                        <p:par>
                          <p:cTn id="81" fill="hold">
                            <p:stCondLst>
                              <p:cond delay="0"/>
                            </p:stCondLst>
                            <p:childTnLst>
                              <p:par>
                                <p:cTn id="82" nodeType="withEffect" fill="hold" presetClass="entr" presetID="10">
                                  <p:stCondLst>
                                    <p:cond delay="2000"/>
                                  </p:stCondLst>
                                  <p:childTnLst>
                                    <p:set>
                                      <p:cBhvr>
                                        <p:cTn id="83" dur="1" fill="hold">
                                          <p:stCondLst>
                                            <p:cond delay="0"/>
                                          </p:stCondLst>
                                        </p:cTn>
                                        <p:tgtEl>
                                          <p:spTgt spid="413"/>
                                        </p:tgtEl>
                                        <p:attrNameLst>
                                          <p:attrName>style.visibility</p:attrName>
                                        </p:attrNameLst>
                                      </p:cBhvr>
                                      <p:to>
                                        <p:strVal val="visible"/>
                                      </p:to>
                                    </p:set>
                                    <p:animEffect filter="fade" transition="in">
                                      <p:cBhvr additive="repl">
                                        <p:cTn id="84" dur="2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6"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7"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8"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19"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0"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Long Path </a:t>
            </a:r>
            <a:r>
              <a:rPr b="0" lang="en-US" sz="4400" spc="-1" strike="noStrike" u="sng">
                <a:solidFill>
                  <a:srgbClr val="000000"/>
                </a:solidFill>
                <a:uFillTx/>
                <a:latin typeface="Arial"/>
                <a:ea typeface="Arial"/>
              </a:rPr>
              <a:t>AND</a:t>
            </a:r>
            <a:r>
              <a:rPr b="0" lang="en-US" sz="4400" spc="-1" strike="noStrike">
                <a:solidFill>
                  <a:srgbClr val="000000"/>
                </a:solidFill>
                <a:latin typeface="Arial"/>
                <a:ea typeface="Arial"/>
              </a:rPr>
              <a:t> Short Path - Echo</a:t>
            </a:r>
            <a:endParaRPr b="0" lang="en-US" sz="4400" spc="-1" strike="noStrike">
              <a:solidFill>
                <a:srgbClr val="000000"/>
              </a:solidFill>
              <a:latin typeface="Arial"/>
            </a:endParaRPr>
          </a:p>
        </p:txBody>
      </p:sp>
      <p:sp>
        <p:nvSpPr>
          <p:cNvPr id="421" name="CustomShape 7"/>
          <p:cNvSpPr/>
          <p:nvPr/>
        </p:nvSpPr>
        <p:spPr>
          <a:xfrm>
            <a:off x="731520" y="2286000"/>
            <a:ext cx="8610840" cy="1184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u="sng">
                <a:solidFill>
                  <a:srgbClr val="0000ff"/>
                </a:solidFill>
                <a:uFillTx/>
                <a:latin typeface="Times New Roman"/>
                <a:ea typeface="DejaVu Sans"/>
                <a:hlinkClick r:id="rId1"/>
              </a:rPr>
              <a:t>C:\Users\ai2n\Videos\General Course - Videos\er4dx 10m multipath echo - 12_09 utc 4_12_2013.wmv</a:t>
            </a:r>
            <a:endParaRPr b="0" lang="en-US" sz="2400" spc="-1" strike="noStrike">
              <a:solidFill>
                <a:srgbClr val="000000"/>
              </a:solidFill>
              <a:latin typeface="Arial"/>
            </a:endParaRPr>
          </a:p>
        </p:txBody>
      </p:sp>
      <p:sp>
        <p:nvSpPr>
          <p:cNvPr id="422" name="CustomShape 8"/>
          <p:cNvSpPr/>
          <p:nvPr/>
        </p:nvSpPr>
        <p:spPr>
          <a:xfrm>
            <a:off x="3749040" y="3619080"/>
            <a:ext cx="5299200" cy="76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ER4DX (Moldova) on 10 meters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7"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8"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99"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0"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01" name="CustomShape 6"/>
          <p:cNvSpPr/>
          <p:nvPr/>
        </p:nvSpPr>
        <p:spPr>
          <a:xfrm>
            <a:off x="0" y="2499480"/>
            <a:ext cx="10055520" cy="711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400" spc="-1" strike="noStrike">
                <a:solidFill>
                  <a:srgbClr val="000000"/>
                </a:solidFill>
                <a:latin typeface="Arial"/>
                <a:ea typeface="Arial"/>
              </a:rPr>
              <a:t>Take Quiz 1</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4"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5"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6"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7"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28" name="CustomShape 6"/>
          <p:cNvSpPr/>
          <p:nvPr/>
        </p:nvSpPr>
        <p:spPr>
          <a:xfrm>
            <a:off x="0" y="2499480"/>
            <a:ext cx="10077840" cy="711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400" spc="-1" strike="noStrike">
                <a:solidFill>
                  <a:srgbClr val="000000"/>
                </a:solidFill>
                <a:latin typeface="Arial"/>
                <a:ea typeface="Arial"/>
              </a:rPr>
              <a:t>Take Quiz 3</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G2D06 - How is a directional antenna pointed when making a "long-path" contact with another station?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Toward the rising sun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Along the gray line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180 degrees from the station's short-path heading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Toward the north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G2D06 - How is a directional antenna pointed when making a "long-path" contact with another station?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Toward the rising sun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Along the gray line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180 degrees from the station's short-path heading</a:t>
            </a:r>
            <a:r>
              <a:rPr b="0" lang="en-US" sz="2200" spc="-1" strike="noStrike">
                <a:solidFill>
                  <a:srgbClr val="000000"/>
                </a:solidFill>
                <a:latin typeface="Arial"/>
                <a:ea typeface="DejaVu Sans"/>
              </a:rPr>
              <a: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Toward the north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G3B01 - What is a characteristic of skywave signals arriving at your location by both short-path and long-path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Periodic fading approximately every 10 seconds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Signal strength increased by 3 dB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signal might be cancelled causing severe attenuation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slightly delayed echo might be heard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G3B01 - What is a characteristic of skywave signals arriving at your location by both short-path and long-path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Periodic fading approximately every 10 seconds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Signal strength increased by 3 dB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signal might be cancelled causing severe attenuation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A slightly delayed echo might be heard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G3B09 - What is the approximate maximum distance along the Earth's surface normally covered in one hop using the F2 region?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180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1,200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2,500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12,000 miles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G3B09 - What is the approximate maximum distance along the Earth's surface normally covered in one hop using the F2 region?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180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1,200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2,500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12,000 miles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G3B10 - What is the approximate maximum distance along the Earth's surface normally covered in one hop using the E region?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180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1,200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2,500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12,000 miles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G3B10 - What is the approximate maximum distance along the Earth's surface normally covered in one hop using the E region?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180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1,200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2,500 miles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12,000 miles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
          <p:cNvSpPr/>
          <p:nvPr/>
        </p:nvSpPr>
        <p:spPr>
          <a:xfrm>
            <a:off x="548640" y="365760"/>
            <a:ext cx="905076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G3C01 - Which ionospheric region is closest to the surface of Earth?</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D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E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F1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F2 region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
          <p:cNvSpPr/>
          <p:nvPr/>
        </p:nvSpPr>
        <p:spPr>
          <a:xfrm>
            <a:off x="457200" y="365760"/>
            <a:ext cx="914220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G5A02 What is reactance?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Opposition to the flow of direct current caused by resistance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Opposition to the flow of alternating current caused by capacitance or inductance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Reinforcement of the flow of direct current caused by resistance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Reinforcement of the flow of alternating current caused by capacitance or inductance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
          <p:cNvSpPr/>
          <p:nvPr/>
        </p:nvSpPr>
        <p:spPr>
          <a:xfrm>
            <a:off x="548640" y="365760"/>
            <a:ext cx="9050760" cy="2900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G3C01 - Which ionospheric region is closest to the surface of Earth?</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The D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E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F1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F2 region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G3C02 - What is meant by the term "critical frequency" at a given incidence angle?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highest frequency which is refracted back to Earth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lowest frequency which is refracted back to Earth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frequency at which the signal-to-noise ratio approaches unity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frequency at which the signal-to-noise ratio is 6 dB</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G3C02 - What is meant by the term "critical frequency" at a given incidence angle?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The highest frequency which is refracted back to Earth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lowest frequency which is refracted back to Earth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frequency at which the signal-to-noise ratio approaches unity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frequency at which the signal-to-noise ratio is 6 dB</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G3C03 - Why is skip propagation via the F2 region longer than that via the other ionospheric regions?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Because it is the densest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Because of the Doppler effect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Because it is the highest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Because of temperature inversions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G3C03 - Why is skip propagation via the F2 region longer than that via the other ionospheric regions?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Because it is the densest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Because of the Doppler effect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Because it is the highest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Because of temperature inversions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
          <p:cNvSpPr/>
          <p:nvPr/>
        </p:nvSpPr>
        <p:spPr>
          <a:xfrm>
            <a:off x="548640" y="365760"/>
            <a:ext cx="905076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G3C04 - What does the term "critical angle" mean, as applied to radio wave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long path azimuth of a distant station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short path azimuth of a distant station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lowest takeoff angle that will return a radio wave to Earth under specific ionospheric conditions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highest takeoff angle that will return a radio wave to Earth under specific ionospheric conditions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
          <p:cNvSpPr/>
          <p:nvPr/>
        </p:nvSpPr>
        <p:spPr>
          <a:xfrm>
            <a:off x="548640" y="365760"/>
            <a:ext cx="905076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G3C04 - What does the term "critical angle" mean, as applied to radio wave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long path azimuth of a distant station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short path azimuth of a distant station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lowest takeoff angle that will return a radio wave to Earth under specific ionospheric conditions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The highest takeoff angle that will return a radio wave to Earth under specific ionospheric conditions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
          <p:cNvSpPr/>
          <p:nvPr/>
        </p:nvSpPr>
        <p:spPr>
          <a:xfrm>
            <a:off x="548640" y="365760"/>
            <a:ext cx="905076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G3C05 - Why is long-distance communication on the 40-, 60-, 80-, and 160-meter bands more difficult during the day?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F region absorbs signals at these frequencies during daylight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F region is unstable during daylight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D region absorbs signals at these frequencies during daylight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E region is unstable during daylight hours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
          <p:cNvSpPr/>
          <p:nvPr/>
        </p:nvSpPr>
        <p:spPr>
          <a:xfrm>
            <a:off x="548640" y="365760"/>
            <a:ext cx="905076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G3C05 - Why is long-distance communication on the 40-, 60-, 80-, and 160-meter bands more difficult during the day?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F region absorbs signals at these frequencies during daylight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F region is unstable during daylight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C. The D region absorbs signals at these frequencies during daylight hours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E region is unstable during daylight hours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G3C11 - Which ionospheric region is the most absorbent of signals below 10 MHz during daylight hours?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F2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F1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E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The D region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
          <p:cNvSpPr/>
          <p:nvPr/>
        </p:nvSpPr>
        <p:spPr>
          <a:xfrm>
            <a:off x="457200" y="365760"/>
            <a:ext cx="9142200" cy="3525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G5A02 What is reactance?</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Opposition to the flow of direct current caused by resistance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B. Opposition to the flow of alternating current caused by capacitance or inductance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Reinforcement of the flow of direct current caused by resistance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Reinforcement of the flow of alternating current caused by capacitance or inductance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
          <p:cNvSpPr/>
          <p:nvPr/>
        </p:nvSpPr>
        <p:spPr>
          <a:xfrm>
            <a:off x="548640" y="365760"/>
            <a:ext cx="905076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G3C11 - Which ionospheric region is the most absorbent of signals below 10 MHz during daylight hours?</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The F2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The F1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The E region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The D region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0"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1"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2"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3"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4" name="CustomShape 6"/>
          <p:cNvSpPr/>
          <p:nvPr/>
        </p:nvSpPr>
        <p:spPr>
          <a:xfrm>
            <a:off x="2103120" y="1097280"/>
            <a:ext cx="6048360" cy="2412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000" spc="-1" strike="noStrike">
                <a:solidFill>
                  <a:srgbClr val="000000"/>
                </a:solidFill>
                <a:latin typeface="Arial"/>
                <a:ea typeface="MS PGothic"/>
              </a:rPr>
              <a:t>General License Course</a:t>
            </a:r>
            <a:r>
              <a:rPr b="0" lang="en-US" sz="1800" spc="-1" strike="noStrike">
                <a:solidFill>
                  <a:srgbClr val="000000"/>
                </a:solidFill>
                <a:latin typeface="Arial"/>
                <a:ea typeface="DejaVu Sans"/>
              </a:rPr>
              <a:t> </a:t>
            </a:r>
            <a:br>
              <a:rPr sz="1800"/>
            </a:br>
            <a:r>
              <a:rPr b="1" lang="en-US" sz="4000" spc="-1" strike="noStrike">
                <a:solidFill>
                  <a:srgbClr val="000000"/>
                </a:solidFill>
                <a:latin typeface="Arial"/>
                <a:ea typeface="MS PGothic"/>
              </a:rPr>
              <a:t>Chapter 8.2</a:t>
            </a:r>
            <a:endParaRPr b="0" lang="en-US" sz="4000" spc="-1" strike="noStrike">
              <a:solidFill>
                <a:srgbClr val="000000"/>
              </a:solidFill>
              <a:latin typeface="Arial"/>
            </a:endParaRPr>
          </a:p>
          <a:p>
            <a:pPr algn="ctr">
              <a:lnSpc>
                <a:spcPct val="100000"/>
              </a:lnSpc>
            </a:pPr>
            <a:endParaRPr b="0" lang="en-US" sz="4000" spc="-1" strike="noStrike">
              <a:solidFill>
                <a:srgbClr val="000000"/>
              </a:solidFill>
              <a:latin typeface="Arial"/>
            </a:endParaRPr>
          </a:p>
          <a:p>
            <a:pPr algn="ctr">
              <a:lnSpc>
                <a:spcPct val="100000"/>
              </a:lnSpc>
            </a:pPr>
            <a:r>
              <a:rPr b="1" lang="en-US" sz="4400" spc="-1" strike="noStrike">
                <a:solidFill>
                  <a:srgbClr val="000000"/>
                </a:solidFill>
                <a:latin typeface="Arial"/>
                <a:ea typeface="MS PGothic"/>
              </a:rPr>
              <a:t>The Sun</a:t>
            </a:r>
            <a:endParaRPr b="0" lang="en-US" sz="4400" spc="-1" strike="noStrike">
              <a:solidFill>
                <a:srgbClr val="000000"/>
              </a:solidFill>
              <a:latin typeface="Arial"/>
            </a:endParaRPr>
          </a:p>
        </p:txBody>
      </p:sp>
      <p:sp>
        <p:nvSpPr>
          <p:cNvPr id="455" name="CustomShape 7"/>
          <p:cNvSpPr/>
          <p:nvPr/>
        </p:nvSpPr>
        <p:spPr>
          <a:xfrm>
            <a:off x="6858000" y="3017520"/>
            <a:ext cx="176400" cy="597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7"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8"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59"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0"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1"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5400" spc="-1" strike="noStrike">
                <a:solidFill>
                  <a:srgbClr val="000000"/>
                </a:solidFill>
                <a:latin typeface="Arial"/>
                <a:ea typeface="Arial"/>
              </a:rPr>
              <a:t>The Sun</a:t>
            </a:r>
            <a:endParaRPr b="0" lang="en-US" sz="5400" spc="-1" strike="noStrike">
              <a:solidFill>
                <a:srgbClr val="000000"/>
              </a:solidFill>
              <a:latin typeface="Arial"/>
            </a:endParaRPr>
          </a:p>
        </p:txBody>
      </p:sp>
      <p:sp>
        <p:nvSpPr>
          <p:cNvPr id="462" name="CustomShape 7"/>
          <p:cNvSpPr/>
          <p:nvPr/>
        </p:nvSpPr>
        <p:spPr>
          <a:xfrm>
            <a:off x="504000" y="1326600"/>
            <a:ext cx="9067320" cy="3283920"/>
          </a:xfrm>
          <a:prstGeom prst="rect">
            <a:avLst/>
          </a:prstGeom>
          <a:noFill/>
          <a:ln w="0">
            <a:noFill/>
          </a:ln>
        </p:spPr>
        <p:style>
          <a:lnRef idx="0"/>
          <a:fillRef idx="0"/>
          <a:effectRef idx="0"/>
          <a:fontRef idx="minor"/>
        </p:style>
        <p:txBody>
          <a:bodyPr lIns="0" rIns="0" tIns="0" bIns="0" anchor="t">
            <a:normAutofit fontScale="84000"/>
          </a:bodyPr>
          <a:p>
            <a:pPr marL="547920" indent="-408240">
              <a:lnSpc>
                <a:spcPct val="100000"/>
              </a:lnSpc>
              <a:spcBef>
                <a:spcPts val="697"/>
              </a:spcBef>
              <a:spcAft>
                <a:spcPts val="598"/>
              </a:spcAft>
              <a:buClr>
                <a:srgbClr val="000000"/>
              </a:buClr>
              <a:buSzPct val="45000"/>
              <a:buFont typeface="Wingdings" charset="2"/>
              <a:buChar char=""/>
            </a:pPr>
            <a:r>
              <a:rPr b="0" lang="en-US" sz="2800" spc="-1" strike="noStrike">
                <a:solidFill>
                  <a:srgbClr val="e40d08"/>
                </a:solidFill>
                <a:latin typeface="Arial"/>
                <a:ea typeface="Arial"/>
              </a:rPr>
              <a:t>Sunspot or Solar Cycle – approximately an 11-year cycle</a:t>
            </a:r>
            <a:endParaRPr b="0" lang="en-US" sz="2800" spc="-1" strike="noStrike">
              <a:solidFill>
                <a:srgbClr val="000000"/>
              </a:solidFill>
              <a:latin typeface="Arial"/>
            </a:endParaRPr>
          </a:p>
          <a:p>
            <a:pPr marL="547920" indent="-408240">
              <a:lnSpc>
                <a:spcPct val="100000"/>
              </a:lnSpc>
              <a:spcBef>
                <a:spcPts val="598"/>
              </a:spcBef>
              <a:spcAft>
                <a:spcPts val="598"/>
              </a:spcAft>
              <a:buClr>
                <a:srgbClr val="000000"/>
              </a:buClr>
              <a:buSzPct val="45000"/>
              <a:buFont typeface="Wingdings" charset="2"/>
              <a:buChar char=""/>
            </a:pPr>
            <a:r>
              <a:rPr b="0" lang="en-US" sz="2600" spc="-1" strike="noStrike">
                <a:solidFill>
                  <a:srgbClr val="000000"/>
                </a:solidFill>
                <a:latin typeface="Arial"/>
                <a:ea typeface="Arial"/>
              </a:rPr>
              <a:t>Sunspot number represents the number of sunspots and groups present at a given time</a:t>
            </a:r>
            <a:endParaRPr b="0" lang="en-US" sz="2600" spc="-1" strike="noStrike">
              <a:solidFill>
                <a:srgbClr val="000000"/>
              </a:solidFill>
              <a:latin typeface="Arial"/>
            </a:endParaRPr>
          </a:p>
          <a:p>
            <a:pPr marL="547920" indent="-408240">
              <a:lnSpc>
                <a:spcPct val="100000"/>
              </a:lnSpc>
              <a:spcBef>
                <a:spcPts val="598"/>
              </a:spcBef>
              <a:spcAft>
                <a:spcPts val="598"/>
              </a:spcAft>
              <a:buClr>
                <a:srgbClr val="000000"/>
              </a:buClr>
              <a:buSzPct val="45000"/>
              <a:buFont typeface="Wingdings" charset="2"/>
              <a:buChar char=""/>
            </a:pPr>
            <a:r>
              <a:rPr b="0" lang="en-US" sz="2600" spc="-1" strike="noStrike">
                <a:solidFill>
                  <a:srgbClr val="000000"/>
                </a:solidFill>
                <a:latin typeface="Arial"/>
                <a:ea typeface="Arial"/>
              </a:rPr>
              <a:t>Sunspot numbers are useful in assessing the overall solar activity</a:t>
            </a:r>
            <a:endParaRPr b="0" lang="en-US" sz="2600" spc="-1" strike="noStrike">
              <a:solidFill>
                <a:srgbClr val="000000"/>
              </a:solidFill>
              <a:latin typeface="Arial"/>
            </a:endParaRPr>
          </a:p>
          <a:p>
            <a:pPr marL="547920" indent="-408240">
              <a:lnSpc>
                <a:spcPct val="100000"/>
              </a:lnSpc>
              <a:spcBef>
                <a:spcPts val="1417"/>
              </a:spcBef>
              <a:buClr>
                <a:srgbClr val="000000"/>
              </a:buClr>
              <a:buSzPct val="45000"/>
              <a:buFont typeface="Wingdings" charset="2"/>
              <a:buChar char=""/>
            </a:pPr>
            <a:r>
              <a:rPr b="0" lang="en-US" sz="2600" spc="-1" strike="noStrike">
                <a:solidFill>
                  <a:srgbClr val="e40d08"/>
                </a:solidFill>
                <a:latin typeface="Arial"/>
                <a:ea typeface="Arial"/>
              </a:rPr>
              <a:t>More sunspots result in more UV energy, creating more ionization and (generally) improving propagation conditions on the higher frequency HF bands and possibly into the lower VHF range</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4"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5"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6"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7"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68"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Solar Activity</a:t>
            </a:r>
            <a:endParaRPr b="0" lang="en-US" sz="4400" spc="-1" strike="noStrike">
              <a:solidFill>
                <a:srgbClr val="000000"/>
              </a:solidFill>
              <a:latin typeface="Arial"/>
            </a:endParaRPr>
          </a:p>
        </p:txBody>
      </p:sp>
      <p:sp>
        <p:nvSpPr>
          <p:cNvPr id="469" name="CustomShape 7"/>
          <p:cNvSpPr/>
          <p:nvPr/>
        </p:nvSpPr>
        <p:spPr>
          <a:xfrm>
            <a:off x="504000" y="1172160"/>
            <a:ext cx="9067320" cy="3283920"/>
          </a:xfrm>
          <a:prstGeom prst="rect">
            <a:avLst/>
          </a:prstGeom>
          <a:noFill/>
          <a:ln w="0">
            <a:noFill/>
          </a:ln>
        </p:spPr>
        <p:style>
          <a:lnRef idx="0"/>
          <a:fillRef idx="0"/>
          <a:effectRef idx="0"/>
          <a:fontRef idx="minor"/>
        </p:style>
        <p:txBody>
          <a:bodyPr lIns="0" rIns="0" tIns="0" bIns="0" anchor="t">
            <a:normAutofit fontScale="77000"/>
          </a:bodyPr>
          <a:p>
            <a:pPr marL="517680" indent="-384840">
              <a:lnSpc>
                <a:spcPct val="100000"/>
              </a:lnSpc>
              <a:spcBef>
                <a:spcPts val="697"/>
              </a:spcBef>
              <a:spcAft>
                <a:spcPts val="1199"/>
              </a:spcAft>
              <a:buClr>
                <a:srgbClr val="000000"/>
              </a:buClr>
              <a:buSzPct val="45000"/>
              <a:buFont typeface="Wingdings" charset="2"/>
              <a:buChar char=""/>
            </a:pPr>
            <a:r>
              <a:rPr b="0" lang="en-US" sz="2800" spc="-1" strike="noStrike">
                <a:solidFill>
                  <a:srgbClr val="000000"/>
                </a:solidFill>
                <a:latin typeface="Arial"/>
                <a:ea typeface="SimSun"/>
              </a:rPr>
              <a:t>High sunspot numbers mean poor daytime conditions on 80 &amp; 40 meters (increased absorption)</a:t>
            </a:r>
            <a:endParaRPr b="0" lang="en-US" sz="2800" spc="-1" strike="noStrike">
              <a:solidFill>
                <a:srgbClr val="000000"/>
              </a:solidFill>
              <a:latin typeface="Arial"/>
            </a:endParaRPr>
          </a:p>
          <a:p>
            <a:pPr marL="517680" indent="-384840">
              <a:lnSpc>
                <a:spcPct val="100000"/>
              </a:lnSpc>
              <a:spcBef>
                <a:spcPts val="697"/>
              </a:spcBef>
              <a:spcAft>
                <a:spcPts val="1199"/>
              </a:spcAft>
              <a:buClr>
                <a:srgbClr val="000000"/>
              </a:buClr>
              <a:buSzPct val="45000"/>
              <a:buFont typeface="Wingdings" charset="2"/>
              <a:buChar char=""/>
            </a:pPr>
            <a:r>
              <a:rPr b="0" lang="en-US" sz="2800" spc="-1" strike="noStrike">
                <a:solidFill>
                  <a:srgbClr val="e40d08"/>
                </a:solidFill>
                <a:latin typeface="Arial"/>
                <a:ea typeface="SimSun"/>
              </a:rPr>
              <a:t>Low sunspot numbers means 15, 12, &amp; 10 meter bands are often   closed (no sky-wave)</a:t>
            </a:r>
            <a:endParaRPr b="0" lang="en-US" sz="2800" spc="-1" strike="noStrike">
              <a:solidFill>
                <a:srgbClr val="000000"/>
              </a:solidFill>
              <a:latin typeface="Arial"/>
            </a:endParaRPr>
          </a:p>
          <a:p>
            <a:pPr marL="517680" indent="-384840">
              <a:lnSpc>
                <a:spcPct val="100000"/>
              </a:lnSpc>
              <a:spcBef>
                <a:spcPts val="697"/>
              </a:spcBef>
              <a:spcAft>
                <a:spcPts val="1199"/>
              </a:spcAft>
              <a:buClr>
                <a:srgbClr val="000000"/>
              </a:buClr>
              <a:buSzPct val="45000"/>
              <a:buFont typeface="Wingdings" charset="2"/>
              <a:buChar char=""/>
            </a:pPr>
            <a:r>
              <a:rPr b="0" lang="en-US" sz="2800" spc="-1" strike="noStrike">
                <a:solidFill>
                  <a:srgbClr val="e40d08"/>
                </a:solidFill>
                <a:latin typeface="Arial"/>
                <a:ea typeface="SimSun"/>
              </a:rPr>
              <a:t>20 meter band is usually good regardless of sunspot number during day</a:t>
            </a:r>
            <a:r>
              <a:rPr b="0" lang="en-US" sz="2800" spc="-1" strike="noStrike">
                <a:solidFill>
                  <a:srgbClr val="e40d08"/>
                </a:solidFill>
                <a:latin typeface="Arial"/>
                <a:ea typeface="Arial"/>
              </a:rPr>
              <a:t>light hours</a:t>
            </a:r>
            <a:endParaRPr b="0" lang="en-US" sz="2800" spc="-1" strike="noStrike">
              <a:solidFill>
                <a:srgbClr val="000000"/>
              </a:solidFill>
              <a:latin typeface="Arial"/>
            </a:endParaRPr>
          </a:p>
          <a:p>
            <a:pPr marL="517680" indent="-384840">
              <a:lnSpc>
                <a:spcPct val="100000"/>
              </a:lnSpc>
              <a:spcBef>
                <a:spcPts val="1417"/>
              </a:spcBef>
              <a:buClr>
                <a:srgbClr val="000000"/>
              </a:buClr>
              <a:buSzPct val="45000"/>
              <a:buFont typeface="Wingdings" charset="2"/>
              <a:buChar char=""/>
            </a:pPr>
            <a:r>
              <a:rPr b="0" lang="en-US" sz="2800" spc="-1" strike="noStrike">
                <a:solidFill>
                  <a:srgbClr val="e40d08"/>
                </a:solidFill>
                <a:latin typeface="Arial"/>
                <a:ea typeface="SimSun"/>
              </a:rPr>
              <a:t>The Sun’s surface layers rotate every 26-28 days causing sunspots to reappear if still present</a:t>
            </a:r>
            <a:r>
              <a:rPr b="0" lang="en-US" sz="2800" spc="-1" strike="noStrike">
                <a:solidFill>
                  <a:srgbClr val="e40d08"/>
                </a:solidFill>
                <a:latin typeface="Arial"/>
                <a:ea typeface="Arial"/>
              </a:rPr>
              <a:t> - </a:t>
            </a:r>
            <a:r>
              <a:rPr b="0" lang="en-US" sz="2800" spc="-1" strike="noStrike">
                <a:solidFill>
                  <a:srgbClr val="e40d08"/>
                </a:solidFill>
                <a:latin typeface="Arial"/>
                <a:ea typeface="SimSun"/>
              </a:rPr>
              <a:t>HF propagation tends to repeat, as well</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1"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2"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3"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4"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5" name="CustomShape 6"/>
          <p:cNvSpPr/>
          <p:nvPr/>
        </p:nvSpPr>
        <p:spPr>
          <a:xfrm>
            <a:off x="504000" y="2880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Measuring Solar Activity</a:t>
            </a:r>
            <a:endParaRPr b="0" lang="en-US" sz="4400" spc="-1" strike="noStrike">
              <a:solidFill>
                <a:srgbClr val="000000"/>
              </a:solidFill>
              <a:latin typeface="Arial"/>
            </a:endParaRPr>
          </a:p>
        </p:txBody>
      </p:sp>
      <p:pic>
        <p:nvPicPr>
          <p:cNvPr id="476" name="" descr=""/>
          <p:cNvPicPr/>
          <p:nvPr/>
        </p:nvPicPr>
        <p:blipFill>
          <a:blip r:embed="rId1"/>
          <a:stretch/>
        </p:blipFill>
        <p:spPr>
          <a:xfrm>
            <a:off x="1717560" y="972360"/>
            <a:ext cx="6693120" cy="376416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8"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79"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0"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1"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2"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Measuring Solar Activity</a:t>
            </a:r>
            <a:endParaRPr b="0" lang="en-US" sz="4400" spc="-1" strike="noStrike">
              <a:solidFill>
                <a:srgbClr val="000000"/>
              </a:solidFill>
              <a:latin typeface="Arial"/>
            </a:endParaRPr>
          </a:p>
        </p:txBody>
      </p:sp>
      <p:sp>
        <p:nvSpPr>
          <p:cNvPr id="483" name="CustomShape 7"/>
          <p:cNvSpPr/>
          <p:nvPr/>
        </p:nvSpPr>
        <p:spPr>
          <a:xfrm>
            <a:off x="182880" y="1326600"/>
            <a:ext cx="9779760" cy="3283920"/>
          </a:xfrm>
          <a:prstGeom prst="rect">
            <a:avLst/>
          </a:prstGeom>
          <a:noFill/>
          <a:ln w="0">
            <a:noFill/>
          </a:ln>
        </p:spPr>
        <p:style>
          <a:lnRef idx="0"/>
          <a:fillRef idx="0"/>
          <a:effectRef idx="0"/>
          <a:fontRef idx="minor"/>
        </p:style>
        <p:txBody>
          <a:bodyPr lIns="0" rIns="0" tIns="0" bIns="0" anchor="t">
            <a:normAutofit fontScale="82000"/>
          </a:bodyPr>
          <a:p>
            <a:pPr marL="578880" indent="-430560">
              <a:lnSpc>
                <a:spcPct val="100000"/>
              </a:lnSpc>
              <a:spcBef>
                <a:spcPts val="697"/>
              </a:spcBef>
              <a:spcAft>
                <a:spcPts val="1199"/>
              </a:spcAft>
              <a:buClr>
                <a:srgbClr val="000000"/>
              </a:buClr>
              <a:buSzPct val="45000"/>
              <a:buFont typeface="Wingdings" charset="2"/>
              <a:buChar char=""/>
            </a:pPr>
            <a:r>
              <a:rPr b="0" lang="en-US" sz="2800" spc="-1" strike="noStrike">
                <a:solidFill>
                  <a:srgbClr val="e40d08"/>
                </a:solidFill>
                <a:latin typeface="Arial"/>
                <a:ea typeface="SimSun"/>
              </a:rPr>
              <a:t>Solar-Flux Index (SFI) –</a:t>
            </a:r>
            <a:r>
              <a:rPr b="0" lang="en-US" sz="2800" spc="-1" strike="noStrike">
                <a:solidFill>
                  <a:srgbClr val="e40d08"/>
                </a:solidFill>
                <a:latin typeface="Arial"/>
                <a:ea typeface="Arial"/>
              </a:rPr>
              <a:t> </a:t>
            </a:r>
            <a:r>
              <a:rPr b="0" lang="en-US" sz="2800" spc="-1" strike="noStrike">
                <a:solidFill>
                  <a:srgbClr val="e40d08"/>
                </a:solidFill>
                <a:latin typeface="Arial"/>
                <a:ea typeface="SimSun"/>
              </a:rPr>
              <a:t>a measure of 2800 MHz (</a:t>
            </a:r>
            <a:r>
              <a:rPr b="0" i="1" lang="en-US" sz="2800" spc="-1" strike="noStrike" u="sng">
                <a:solidFill>
                  <a:srgbClr val="e40d08"/>
                </a:solidFill>
                <a:uFillTx/>
                <a:latin typeface="Arial"/>
                <a:ea typeface="SimSun"/>
              </a:rPr>
              <a:t>10.7 cm</a:t>
            </a:r>
            <a:r>
              <a:rPr b="0" i="1" lang="en-US" sz="2800" spc="-1" strike="noStrike">
                <a:solidFill>
                  <a:srgbClr val="e40d08"/>
                </a:solidFill>
                <a:latin typeface="Arial"/>
                <a:ea typeface="SimSun"/>
              </a:rPr>
              <a:t> wavelength</a:t>
            </a:r>
            <a:r>
              <a:rPr b="0" lang="en-US" sz="2800" spc="-1" strike="noStrike">
                <a:solidFill>
                  <a:srgbClr val="e40d08"/>
                </a:solidFill>
                <a:latin typeface="Arial"/>
                <a:ea typeface="SimSun"/>
              </a:rPr>
              <a:t>)   energy from the Sun</a:t>
            </a:r>
            <a:endParaRPr b="0" lang="en-US" sz="2800" spc="-1" strike="noStrike">
              <a:solidFill>
                <a:srgbClr val="000000"/>
              </a:solidFill>
              <a:latin typeface="Arial"/>
            </a:endParaRPr>
          </a:p>
          <a:p>
            <a:pPr marL="578880" indent="-430560">
              <a:lnSpc>
                <a:spcPct val="100000"/>
              </a:lnSpc>
              <a:spcBef>
                <a:spcPts val="697"/>
              </a:spcBef>
              <a:spcAft>
                <a:spcPts val="1199"/>
              </a:spcAft>
              <a:buClr>
                <a:srgbClr val="000000"/>
              </a:buClr>
              <a:buSzPct val="45000"/>
              <a:buFont typeface="Wingdings" charset="2"/>
              <a:buChar char=""/>
            </a:pPr>
            <a:r>
              <a:rPr b="0" lang="en-US" sz="2800" spc="-1" strike="noStrike">
                <a:solidFill>
                  <a:srgbClr val="e40d08"/>
                </a:solidFill>
                <a:latin typeface="Arial"/>
                <a:ea typeface="SimSun"/>
              </a:rPr>
              <a:t>K index (0-9) – the short-term stability of the Earth's geomagnetic field</a:t>
            </a:r>
            <a:endParaRPr b="0" lang="en-US" sz="2800" spc="-1" strike="noStrike">
              <a:solidFill>
                <a:srgbClr val="000000"/>
              </a:solidFill>
              <a:latin typeface="Arial"/>
            </a:endParaRPr>
          </a:p>
          <a:p>
            <a:pPr lvl="1" marL="1159560" indent="-430560">
              <a:lnSpc>
                <a:spcPct val="100000"/>
              </a:lnSpc>
              <a:spcBef>
                <a:spcPts val="1134"/>
              </a:spcBef>
              <a:buClr>
                <a:srgbClr val="000000"/>
              </a:buClr>
              <a:buSzPct val="75000"/>
              <a:buFont typeface="Symbol"/>
              <a:buChar char=""/>
            </a:pPr>
            <a:r>
              <a:rPr b="0" lang="en-US" sz="2400" spc="-1" strike="noStrike">
                <a:solidFill>
                  <a:srgbClr val="e40d08"/>
                </a:solidFill>
                <a:latin typeface="Arial"/>
                <a:ea typeface="SimSun"/>
              </a:rPr>
              <a:t>0 is quiet, 9 is extreme storm</a:t>
            </a:r>
            <a:endParaRPr b="0" lang="en-US" sz="2400" spc="-1" strike="noStrike">
              <a:solidFill>
                <a:srgbClr val="000000"/>
              </a:solidFill>
              <a:latin typeface="Arial"/>
            </a:endParaRPr>
          </a:p>
          <a:p>
            <a:pPr>
              <a:lnSpc>
                <a:spcPct val="100000"/>
              </a:lnSpc>
              <a:spcBef>
                <a:spcPts val="1134"/>
              </a:spcBef>
            </a:pPr>
            <a:endParaRPr b="0" lang="en-US" sz="2400" spc="-1" strike="noStrike">
              <a:solidFill>
                <a:srgbClr val="000000"/>
              </a:solidFill>
              <a:latin typeface="Arial"/>
            </a:endParaRPr>
          </a:p>
          <a:p>
            <a:pPr marL="578880" indent="-430560">
              <a:lnSpc>
                <a:spcPct val="100000"/>
              </a:lnSpc>
              <a:spcBef>
                <a:spcPts val="697"/>
              </a:spcBef>
              <a:spcAft>
                <a:spcPts val="1199"/>
              </a:spcAft>
              <a:buClr>
                <a:srgbClr val="000000"/>
              </a:buClr>
              <a:buSzPct val="45000"/>
              <a:buFont typeface="Wingdings" charset="2"/>
              <a:buChar char=""/>
            </a:pPr>
            <a:r>
              <a:rPr b="0" lang="en-US" sz="2800" spc="-1" strike="noStrike">
                <a:solidFill>
                  <a:srgbClr val="e40d08"/>
                </a:solidFill>
                <a:latin typeface="Arial"/>
                <a:ea typeface="SimSun"/>
              </a:rPr>
              <a:t>A index (0-400) – long-term geomagnetic field stability around the world</a:t>
            </a:r>
            <a:endParaRPr b="0" lang="en-US" sz="2800" spc="-1" strike="noStrike">
              <a:solidFill>
                <a:srgbClr val="000000"/>
              </a:solidFill>
              <a:latin typeface="Arial"/>
            </a:endParaRPr>
          </a:p>
          <a:p>
            <a:pPr lvl="1" marL="1159560" indent="-430560">
              <a:lnSpc>
                <a:spcPct val="100000"/>
              </a:lnSpc>
              <a:spcBef>
                <a:spcPts val="1134"/>
              </a:spcBef>
              <a:buClr>
                <a:srgbClr val="000000"/>
              </a:buClr>
              <a:buSzPct val="75000"/>
              <a:buFont typeface="Symbol"/>
              <a:buChar char=""/>
            </a:pPr>
            <a:r>
              <a:rPr b="0" lang="en-US" sz="2400" spc="-1" strike="noStrike">
                <a:solidFill>
                  <a:srgbClr val="e40d08"/>
                </a:solidFill>
                <a:latin typeface="Arial"/>
                <a:ea typeface="SimSun"/>
              </a:rPr>
              <a:t>Values 0 (stable) to 400 (greatly disturbed)</a:t>
            </a:r>
            <a:endParaRPr b="0" lang="en-US" sz="2400" spc="-1" strike="noStrike">
              <a:solidFill>
                <a:srgbClr val="000000"/>
              </a:solidFill>
              <a:latin typeface="Arial"/>
            </a:endParaRPr>
          </a:p>
        </p:txBody>
      </p:sp>
      <p:sp>
        <p:nvSpPr>
          <p:cNvPr id="484" name="CustomShape 8"/>
          <p:cNvSpPr/>
          <p:nvPr/>
        </p:nvSpPr>
        <p:spPr>
          <a:xfrm>
            <a:off x="5120640" y="4614120"/>
            <a:ext cx="4202640" cy="398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i="1" lang="en-US" sz="2200" spc="-1" strike="noStrike">
                <a:solidFill>
                  <a:srgbClr val="ff0000"/>
                </a:solidFill>
                <a:latin typeface="Arial"/>
                <a:ea typeface="SimSun"/>
              </a:rPr>
              <a:t>A is long-term, K is short-term</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0"/>
                      </p:stCondLst>
                      <p:childTnLst>
                        <p:par>
                          <p:cTn id="88" fill="hold">
                            <p:stCondLst>
                              <p:cond delay="0"/>
                            </p:stCondLst>
                            <p:childTnLst>
                              <p:par>
                                <p:cTn id="89" nodeType="withEffect" fill="hold" presetClass="entr" presetID="10">
                                  <p:stCondLst>
                                    <p:cond delay="4000"/>
                                  </p:stCondLst>
                                  <p:childTnLst>
                                    <p:set>
                                      <p:cBhvr>
                                        <p:cTn id="90" dur="1" fill="hold">
                                          <p:stCondLst>
                                            <p:cond delay="0"/>
                                          </p:stCondLst>
                                        </p:cTn>
                                        <p:tgtEl>
                                          <p:spTgt spid="484">
                                            <p:txEl>
                                              <p:pRg st="0" end="0"/>
                                            </p:txEl>
                                          </p:spTgt>
                                        </p:tgtEl>
                                        <p:attrNameLst>
                                          <p:attrName>style.visibility</p:attrName>
                                        </p:attrNameLst>
                                      </p:cBhvr>
                                      <p:to>
                                        <p:strVal val="visible"/>
                                      </p:to>
                                    </p:set>
                                    <p:animEffect filter="fade" transition="in">
                                      <p:cBhvr additive="repl">
                                        <p:cTn id="91" dur="2000"/>
                                        <p:tgtEl>
                                          <p:spTgt spid="484">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6"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7"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8"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89" name="CustomShape 5"/>
          <p:cNvSpPr/>
          <p:nvPr/>
        </p:nvSpPr>
        <p:spPr>
          <a:xfrm>
            <a:off x="504000" y="2011680"/>
            <a:ext cx="9067320" cy="2598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0" name="CustomShape 6"/>
          <p:cNvSpPr/>
          <p:nvPr/>
        </p:nvSpPr>
        <p:spPr>
          <a:xfrm>
            <a:off x="504000" y="91440"/>
            <a:ext cx="9067320" cy="10764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Assessing Propagation</a:t>
            </a:r>
            <a:endParaRPr b="0" lang="en-US" sz="4400" spc="-1" strike="noStrike">
              <a:solidFill>
                <a:srgbClr val="000000"/>
              </a:solidFill>
              <a:latin typeface="Arial"/>
            </a:endParaRPr>
          </a:p>
        </p:txBody>
      </p:sp>
      <p:pic>
        <p:nvPicPr>
          <p:cNvPr id="491" name="Rectangle 11" descr=""/>
          <p:cNvPicPr/>
          <p:nvPr/>
        </p:nvPicPr>
        <p:blipFill>
          <a:blip r:embed="rId1"/>
          <a:stretch/>
        </p:blipFill>
        <p:spPr>
          <a:xfrm>
            <a:off x="640080" y="1005840"/>
            <a:ext cx="8865360" cy="475056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516240" y="91440"/>
            <a:ext cx="9067320" cy="912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3" name="CustomShape 2"/>
          <p:cNvSpPr/>
          <p:nvPr/>
        </p:nvSpPr>
        <p:spPr>
          <a:xfrm>
            <a:off x="504000" y="91440"/>
            <a:ext cx="9067320" cy="10764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Assessing Propagation</a:t>
            </a:r>
            <a:endParaRPr b="0" lang="en-US" sz="4400" spc="-1" strike="noStrike">
              <a:solidFill>
                <a:srgbClr val="000000"/>
              </a:solidFill>
              <a:latin typeface="Arial"/>
            </a:endParaRPr>
          </a:p>
        </p:txBody>
      </p:sp>
      <p:sp>
        <p:nvSpPr>
          <p:cNvPr id="494" name="CustomShape 3"/>
          <p:cNvSpPr/>
          <p:nvPr/>
        </p:nvSpPr>
        <p:spPr>
          <a:xfrm>
            <a:off x="407160" y="933840"/>
            <a:ext cx="9231120" cy="3372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2400" spc="-1" strike="noStrike">
                <a:solidFill>
                  <a:srgbClr val="ff0000"/>
                </a:solidFill>
                <a:latin typeface="Arial"/>
                <a:ea typeface="DejaVu Sans"/>
              </a:rPr>
              <a:t>Signals with frequencies below the MUF and above the LUF are bent back to Earth from the ionosphere - Signals just below the MUF will have the least amount of attenuation</a:t>
            </a:r>
            <a:endParaRPr b="0" lang="en-US" sz="2400" spc="-1" strike="noStrike">
              <a:solidFill>
                <a:srgbClr val="000000"/>
              </a:solidFill>
              <a:latin typeface="Arial"/>
            </a:endParaRPr>
          </a:p>
          <a:p>
            <a:pPr algn="ctr">
              <a:lnSpc>
                <a:spcPct val="100000"/>
              </a:lnSpc>
            </a:pPr>
            <a:endParaRPr b="0" lang="en-US" sz="2400" spc="-1" strike="noStrike">
              <a:solidFill>
                <a:srgbClr val="000000"/>
              </a:solidFill>
              <a:latin typeface="Arial"/>
            </a:endParaRPr>
          </a:p>
          <a:p>
            <a:pPr algn="ctr">
              <a:lnSpc>
                <a:spcPct val="100000"/>
              </a:lnSpc>
            </a:pPr>
            <a:r>
              <a:rPr b="0" lang="en-US" sz="2400" spc="-1" strike="noStrike">
                <a:solidFill>
                  <a:srgbClr val="ff0000"/>
                </a:solidFill>
                <a:latin typeface="Arial"/>
                <a:ea typeface="DejaVu Sans"/>
              </a:rPr>
              <a:t>Signals with frequencies below the LUF are completely attenuated before reaching the intended destination. High levels of noise or static are typical on the lower HF frequencies in summer</a:t>
            </a:r>
            <a:endParaRPr b="0" lang="en-US" sz="2400" spc="-1" strike="noStrike">
              <a:solidFill>
                <a:srgbClr val="000000"/>
              </a:solidFill>
              <a:latin typeface="Arial"/>
            </a:endParaRPr>
          </a:p>
          <a:p>
            <a:pPr algn="ctr">
              <a:lnSpc>
                <a:spcPct val="100000"/>
              </a:lnSpc>
            </a:pPr>
            <a:endParaRPr b="0" lang="en-US" sz="2400" spc="-1" strike="noStrike">
              <a:solidFill>
                <a:srgbClr val="000000"/>
              </a:solidFill>
              <a:latin typeface="Arial"/>
            </a:endParaRPr>
          </a:p>
          <a:p>
            <a:pPr algn="ctr">
              <a:lnSpc>
                <a:spcPct val="100000"/>
              </a:lnSpc>
            </a:pPr>
            <a:r>
              <a:rPr b="0" lang="en-US" sz="2400" spc="-1" strike="noStrike">
                <a:solidFill>
                  <a:srgbClr val="000000"/>
                </a:solidFill>
                <a:latin typeface="Arial"/>
                <a:ea typeface="DejaVu Sans"/>
              </a:rPr>
              <a:t>Signals with frequencies above the MUF are not refracted enough to return to Earth: they proceed into space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6"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7"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8"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499"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0" name="CustomShape 6"/>
          <p:cNvSpPr/>
          <p:nvPr/>
        </p:nvSpPr>
        <p:spPr>
          <a:xfrm>
            <a:off x="478800" y="8820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Solar Disturbances</a:t>
            </a:r>
            <a:endParaRPr b="0" lang="en-US" sz="4400" spc="-1" strike="noStrike">
              <a:solidFill>
                <a:srgbClr val="000000"/>
              </a:solidFill>
              <a:latin typeface="Arial"/>
            </a:endParaRPr>
          </a:p>
        </p:txBody>
      </p:sp>
      <p:sp>
        <p:nvSpPr>
          <p:cNvPr id="501" name="CustomShape 7"/>
          <p:cNvSpPr/>
          <p:nvPr/>
        </p:nvSpPr>
        <p:spPr>
          <a:xfrm>
            <a:off x="504000" y="1009440"/>
            <a:ext cx="9067320" cy="3283920"/>
          </a:xfrm>
          <a:prstGeom prst="rect">
            <a:avLst/>
          </a:prstGeom>
          <a:noFill/>
          <a:ln w="0">
            <a:noFill/>
          </a:ln>
        </p:spPr>
        <p:style>
          <a:lnRef idx="0"/>
          <a:fillRef idx="0"/>
          <a:effectRef idx="0"/>
          <a:fontRef idx="minor"/>
        </p:style>
        <p:txBody>
          <a:bodyPr lIns="0" rIns="0" tIns="0" bIns="0" anchor="t">
            <a:normAutofit fontScale="81000"/>
          </a:bodyPr>
          <a:p>
            <a:pPr marL="583200" indent="-432360">
              <a:lnSpc>
                <a:spcPct val="100000"/>
              </a:lnSpc>
              <a:spcBef>
                <a:spcPts val="697"/>
              </a:spcBef>
              <a:spcAft>
                <a:spcPts val="1199"/>
              </a:spcAft>
              <a:buClr>
                <a:srgbClr val="000000"/>
              </a:buClr>
              <a:buSzPct val="45000"/>
              <a:buFont typeface="Wingdings" charset="2"/>
              <a:buChar char=""/>
            </a:pPr>
            <a:r>
              <a:rPr b="0" lang="en-US" sz="2800" spc="-1" strike="noStrike">
                <a:solidFill>
                  <a:srgbClr val="e40d08"/>
                </a:solidFill>
                <a:latin typeface="Arial"/>
                <a:ea typeface="SimSun"/>
              </a:rPr>
              <a:t>Solar flares emit UV &amp; X-ray </a:t>
            </a:r>
            <a:r>
              <a:rPr b="0" i="1" lang="en-US" sz="2800" spc="-1" strike="noStrike" u="sng">
                <a:solidFill>
                  <a:srgbClr val="e40d08"/>
                </a:solidFill>
                <a:uFillTx/>
                <a:latin typeface="Arial"/>
                <a:ea typeface="SimSun"/>
              </a:rPr>
              <a:t>radiation</a:t>
            </a:r>
            <a:r>
              <a:rPr b="0" lang="en-US" sz="2800" spc="-1" strike="noStrike">
                <a:solidFill>
                  <a:srgbClr val="e40d08"/>
                </a:solidFill>
                <a:latin typeface="Arial"/>
                <a:ea typeface="SimSun"/>
              </a:rPr>
              <a:t> that travels at the speed of  light and reaches the Earth's ionosphere in about </a:t>
            </a:r>
            <a:r>
              <a:rPr b="0" lang="en-US" sz="2800" spc="-1" strike="noStrike" u="sng">
                <a:solidFill>
                  <a:srgbClr val="e40d08"/>
                </a:solidFill>
                <a:uFillTx/>
                <a:latin typeface="Arial"/>
                <a:ea typeface="SimSun"/>
              </a:rPr>
              <a:t>8 minutes</a:t>
            </a:r>
            <a:r>
              <a:rPr b="0" lang="en-US" sz="2800" spc="-1" strike="noStrike">
                <a:solidFill>
                  <a:srgbClr val="e40d08"/>
                </a:solidFill>
                <a:latin typeface="Arial"/>
                <a:ea typeface="SimSun"/>
              </a:rPr>
              <a:t> - it can cause a Sudden Ionospheric Disturbance (SID)</a:t>
            </a:r>
            <a:endParaRPr b="0" lang="en-US" sz="2800" spc="-1" strike="noStrike">
              <a:solidFill>
                <a:srgbClr val="000000"/>
              </a:solidFill>
              <a:latin typeface="Arial"/>
            </a:endParaRPr>
          </a:p>
          <a:p>
            <a:pPr marL="583200" indent="-432360">
              <a:lnSpc>
                <a:spcPct val="100000"/>
              </a:lnSpc>
              <a:spcBef>
                <a:spcPts val="598"/>
              </a:spcBef>
              <a:spcAft>
                <a:spcPts val="1199"/>
              </a:spcAft>
              <a:buClr>
                <a:srgbClr val="000000"/>
              </a:buClr>
              <a:buSzPct val="45000"/>
              <a:buFont typeface="Wingdings" charset="2"/>
              <a:buChar char=""/>
            </a:pPr>
            <a:r>
              <a:rPr b="0" lang="en-US" sz="2600" spc="-1" strike="noStrike">
                <a:solidFill>
                  <a:srgbClr val="e40d08"/>
                </a:solidFill>
                <a:latin typeface="Arial"/>
                <a:ea typeface="SimSun"/>
              </a:rPr>
              <a:t>Increases D layer ionization and absorption dramatically, </a:t>
            </a:r>
            <a:r>
              <a:rPr b="0" lang="en-US" sz="2600" spc="-1" strike="noStrike">
                <a:solidFill>
                  <a:srgbClr val="e40d08"/>
                </a:solidFill>
                <a:latin typeface="Arial"/>
                <a:ea typeface="Arial"/>
              </a:rPr>
              <a:t>possibly        </a:t>
            </a:r>
            <a:r>
              <a:rPr b="0" lang="en-US" sz="2600" spc="-1" strike="noStrike">
                <a:solidFill>
                  <a:srgbClr val="e40d08"/>
                </a:solidFill>
                <a:latin typeface="Arial"/>
                <a:ea typeface="SimSun"/>
              </a:rPr>
              <a:t>causing a radio blackout that can last from seconds to several hours</a:t>
            </a:r>
            <a:endParaRPr b="0" lang="en-US" sz="2600" spc="-1" strike="noStrike">
              <a:solidFill>
                <a:srgbClr val="000000"/>
              </a:solidFill>
              <a:latin typeface="Arial"/>
            </a:endParaRPr>
          </a:p>
          <a:p>
            <a:pPr marL="583200" indent="-432360">
              <a:lnSpc>
                <a:spcPct val="100000"/>
              </a:lnSpc>
              <a:spcBef>
                <a:spcPts val="598"/>
              </a:spcBef>
              <a:spcAft>
                <a:spcPts val="1199"/>
              </a:spcAft>
              <a:buClr>
                <a:srgbClr val="000000"/>
              </a:buClr>
              <a:buSzPct val="45000"/>
              <a:buFont typeface="Wingdings" charset="2"/>
              <a:buChar char=""/>
            </a:pPr>
            <a:r>
              <a:rPr b="0" lang="en-US" sz="2600" spc="-1" strike="noStrike" u="sng">
                <a:solidFill>
                  <a:srgbClr val="e40d08"/>
                </a:solidFill>
                <a:uFillTx/>
                <a:latin typeface="Arial"/>
                <a:ea typeface="SimSun"/>
              </a:rPr>
              <a:t>Affects lower bands more</a:t>
            </a:r>
            <a:r>
              <a:rPr b="0" lang="en-US" sz="2600" spc="-1" strike="noStrike">
                <a:solidFill>
                  <a:srgbClr val="e40d08"/>
                </a:solidFill>
                <a:latin typeface="Arial"/>
                <a:ea typeface="SimSun"/>
              </a:rPr>
              <a:t> than higher bands</a:t>
            </a:r>
            <a:endParaRPr b="0" lang="en-US" sz="2600" spc="-1" strike="noStrike">
              <a:solidFill>
                <a:srgbClr val="000000"/>
              </a:solidFill>
              <a:latin typeface="Arial"/>
            </a:endParaRPr>
          </a:p>
          <a:p>
            <a:pPr marL="583200" indent="-432360">
              <a:lnSpc>
                <a:spcPct val="100000"/>
              </a:lnSpc>
              <a:spcBef>
                <a:spcPts val="1417"/>
              </a:spcBef>
              <a:buClr>
                <a:srgbClr val="000000"/>
              </a:buClr>
              <a:buSzPct val="45000"/>
              <a:buFont typeface="Wingdings" charset="2"/>
              <a:buChar char=""/>
            </a:pPr>
            <a:r>
              <a:rPr b="0" lang="en-US" sz="2600" spc="-1" strike="noStrike">
                <a:solidFill>
                  <a:srgbClr val="000000"/>
                </a:solidFill>
                <a:latin typeface="Arial"/>
                <a:ea typeface="SimSun"/>
              </a:rPr>
              <a:t>SID only impacts the sunny side of the Earth so dark side may be        relatively unaffected</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3"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4"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5"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6"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07"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Assessing Propagation</a:t>
            </a:r>
            <a:endParaRPr b="0" lang="en-US" sz="4400" spc="-1" strike="noStrike">
              <a:solidFill>
                <a:srgbClr val="000000"/>
              </a:solidFill>
              <a:latin typeface="Arial"/>
            </a:endParaRPr>
          </a:p>
        </p:txBody>
      </p:sp>
      <p:sp>
        <p:nvSpPr>
          <p:cNvPr id="508" name="CustomShape 7"/>
          <p:cNvSpPr/>
          <p:nvPr/>
        </p:nvSpPr>
        <p:spPr>
          <a:xfrm>
            <a:off x="504000" y="1326600"/>
            <a:ext cx="9067320" cy="863640"/>
          </a:xfrm>
          <a:prstGeom prst="rect">
            <a:avLst/>
          </a:prstGeom>
          <a:noFill/>
          <a:ln w="0">
            <a:noFill/>
          </a:ln>
        </p:spPr>
        <p:style>
          <a:lnRef idx="0"/>
          <a:fillRef idx="0"/>
          <a:effectRef idx="0"/>
          <a:fontRef idx="minor"/>
        </p:style>
        <p:txBody>
          <a:bodyPr lIns="0" rIns="0" tIns="0" bIns="0" anchor="t">
            <a:normAutofit/>
          </a:bodyPr>
          <a:p>
            <a:pPr marL="432000" indent="-321840">
              <a:lnSpc>
                <a:spcPct val="100000"/>
              </a:lnSpc>
              <a:spcBef>
                <a:spcPts val="1417"/>
              </a:spcBef>
              <a:buClr>
                <a:srgbClr val="000000"/>
              </a:buClr>
              <a:buSzPct val="45000"/>
              <a:buFont typeface="Wingdings" charset="2"/>
              <a:buChar char=""/>
            </a:pPr>
            <a:r>
              <a:rPr b="0" lang="en-US" sz="2800" spc="-1" strike="noStrike">
                <a:solidFill>
                  <a:srgbClr val="e40d08"/>
                </a:solidFill>
                <a:latin typeface="Arial"/>
                <a:ea typeface="Arial"/>
              </a:rPr>
              <a:t>If LUF rises above MUF, no ordinary sky-wave propagation is possible between those two points</a:t>
            </a:r>
            <a:endParaRPr b="0" lang="en-US" sz="2800" spc="-1" strike="noStrike">
              <a:solidFill>
                <a:srgbClr val="000000"/>
              </a:solidFill>
              <a:latin typeface="Arial"/>
            </a:endParaRPr>
          </a:p>
        </p:txBody>
      </p:sp>
      <p:pic>
        <p:nvPicPr>
          <p:cNvPr id="509" name="Picture 7" descr=""/>
          <p:cNvPicPr/>
          <p:nvPr/>
        </p:nvPicPr>
        <p:blipFill>
          <a:blip r:embed="rId1"/>
          <a:stretch/>
        </p:blipFill>
        <p:spPr>
          <a:xfrm>
            <a:off x="5760720" y="2225160"/>
            <a:ext cx="3288600" cy="2982600"/>
          </a:xfrm>
          <a:prstGeom prst="rect">
            <a:avLst/>
          </a:prstGeom>
          <a:ln w="0">
            <a:noFill/>
          </a:ln>
        </p:spPr>
      </p:pic>
      <p:sp>
        <p:nvSpPr>
          <p:cNvPr id="510" name="CustomShape 8"/>
          <p:cNvSpPr/>
          <p:nvPr/>
        </p:nvSpPr>
        <p:spPr>
          <a:xfrm>
            <a:off x="731520" y="2599560"/>
            <a:ext cx="4660560" cy="1785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2200" spc="-1" strike="noStrike">
                <a:solidFill>
                  <a:srgbClr val="e40d08"/>
                </a:solidFill>
                <a:latin typeface="Arial"/>
                <a:ea typeface="SimSun"/>
              </a:rPr>
              <a:t>Sudden Ionospheric Disturbance (SID)</a:t>
            </a:r>
            <a:endParaRPr b="0" lang="en-US" sz="2200" spc="-1" strike="noStrike">
              <a:solidFill>
                <a:srgbClr val="000000"/>
              </a:solidFill>
              <a:latin typeface="Arial"/>
            </a:endParaRPr>
          </a:p>
          <a:p>
            <a:pPr algn="ctr">
              <a:lnSpc>
                <a:spcPct val="100000"/>
              </a:lnSpc>
            </a:pPr>
            <a:endParaRPr b="0" lang="en-US" sz="2200" spc="-1" strike="noStrike">
              <a:solidFill>
                <a:srgbClr val="000000"/>
              </a:solidFill>
              <a:latin typeface="Arial"/>
            </a:endParaRPr>
          </a:p>
          <a:p>
            <a:pPr algn="ctr">
              <a:lnSpc>
                <a:spcPct val="100000"/>
              </a:lnSpc>
            </a:pPr>
            <a:r>
              <a:rPr b="0" lang="en-US" sz="2600" spc="-1" strike="noStrike">
                <a:solidFill>
                  <a:srgbClr val="e40d08"/>
                </a:solidFill>
                <a:latin typeface="Arial"/>
                <a:ea typeface="Arial"/>
              </a:rPr>
              <a:t>Disrupts low frequencies more than higher frequencies</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2" dur="indefinite" restart="never" nodeType="tmRoot">
          <p:childTnLst>
            <p:seq>
              <p:cTn id="93" dur="indefinite" nodeType="mainSeq">
                <p:childTnLst>
                  <p:par>
                    <p:cTn id="94" fill="hold">
                      <p:stCondLst>
                        <p:cond delay="0"/>
                      </p:stCondLst>
                      <p:childTnLst>
                        <p:par>
                          <p:cTn id="95" fill="hold">
                            <p:stCondLst>
                              <p:cond delay="0"/>
                            </p:stCondLst>
                            <p:childTnLst>
                              <p:par>
                                <p:cTn id="96" nodeType="withEffect" fill="hold" presetClass="entr" presetID="10">
                                  <p:stCondLst>
                                    <p:cond delay="2000"/>
                                  </p:stCondLst>
                                  <p:childTnLst>
                                    <p:set>
                                      <p:cBhvr>
                                        <p:cTn id="97" dur="1" fill="hold">
                                          <p:stCondLst>
                                            <p:cond delay="0"/>
                                          </p:stCondLst>
                                        </p:cTn>
                                        <p:tgtEl>
                                          <p:spTgt spid="509"/>
                                        </p:tgtEl>
                                        <p:attrNameLst>
                                          <p:attrName>style.visibility</p:attrName>
                                        </p:attrNameLst>
                                      </p:cBhvr>
                                      <p:to>
                                        <p:strVal val="visible"/>
                                      </p:to>
                                    </p:set>
                                    <p:animEffect filter="fade" transition="in">
                                      <p:cBhvr additive="repl">
                                        <p:cTn id="98" dur="2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
          <p:cNvSpPr/>
          <p:nvPr/>
        </p:nvSpPr>
        <p:spPr>
          <a:xfrm>
            <a:off x="457200" y="365760"/>
            <a:ext cx="914220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G5A03 - Which of the following is opposition to the flow of alternating current in an inductor?</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Conductance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Reluctance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Admittance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Reactance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2"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3"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4"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5"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16"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Assessing Propagation</a:t>
            </a:r>
            <a:endParaRPr b="0" lang="en-US" sz="4400" spc="-1" strike="noStrike">
              <a:solidFill>
                <a:srgbClr val="000000"/>
              </a:solidFill>
              <a:latin typeface="Arial"/>
            </a:endParaRPr>
          </a:p>
        </p:txBody>
      </p:sp>
      <p:sp>
        <p:nvSpPr>
          <p:cNvPr id="517" name="CustomShape 7"/>
          <p:cNvSpPr/>
          <p:nvPr/>
        </p:nvSpPr>
        <p:spPr>
          <a:xfrm>
            <a:off x="502200" y="1052640"/>
            <a:ext cx="9067320" cy="1780200"/>
          </a:xfrm>
          <a:prstGeom prst="rect">
            <a:avLst/>
          </a:prstGeom>
          <a:noFill/>
          <a:ln w="0">
            <a:noFill/>
          </a:ln>
        </p:spPr>
        <p:style>
          <a:lnRef idx="0"/>
          <a:fillRef idx="0"/>
          <a:effectRef idx="0"/>
          <a:fontRef idx="minor"/>
        </p:style>
        <p:txBody>
          <a:bodyPr lIns="0" rIns="0" tIns="0" bIns="0" anchor="t">
            <a:normAutofit/>
          </a:bodyPr>
          <a:p>
            <a:pPr marL="432000" indent="-321840" algn="ctr">
              <a:lnSpc>
                <a:spcPct val="100000"/>
              </a:lnSpc>
              <a:spcBef>
                <a:spcPts val="598"/>
              </a:spcBef>
              <a:spcAft>
                <a:spcPts val="1199"/>
              </a:spcAft>
              <a:buClr>
                <a:srgbClr val="000000"/>
              </a:buClr>
              <a:buSzPct val="45000"/>
              <a:buFont typeface="Wingdings" charset="2"/>
              <a:buChar char=""/>
            </a:pPr>
            <a:r>
              <a:rPr b="0" lang="en-US" sz="2000" spc="-1" strike="noStrike">
                <a:solidFill>
                  <a:srgbClr val="e40d08"/>
                </a:solidFill>
                <a:latin typeface="Arial"/>
                <a:ea typeface="Arial"/>
              </a:rPr>
              <a:t>Automated receiving stations linked to the internet can allow you to see where your transmissions are being received. (Reverse Beacon Network, PSK Reporter, etc.)</a:t>
            </a:r>
            <a:endParaRPr b="0" lang="en-US" sz="2000" spc="-1" strike="noStrike">
              <a:solidFill>
                <a:srgbClr val="000000"/>
              </a:solidFill>
              <a:latin typeface="Arial"/>
            </a:endParaRPr>
          </a:p>
          <a:p>
            <a:pPr>
              <a:lnSpc>
                <a:spcPct val="100000"/>
              </a:lnSpc>
              <a:spcBef>
                <a:spcPts val="598"/>
              </a:spcBef>
              <a:spcAft>
                <a:spcPts val="1199"/>
              </a:spcAft>
            </a:pPr>
            <a:endParaRPr b="0" lang="en-US" sz="2000" spc="-1" strike="noStrike">
              <a:solidFill>
                <a:srgbClr val="000000"/>
              </a:solidFill>
              <a:latin typeface="Arial"/>
            </a:endParaRPr>
          </a:p>
          <a:p>
            <a:pPr>
              <a:lnSpc>
                <a:spcPct val="100000"/>
              </a:lnSpc>
              <a:spcBef>
                <a:spcPts val="598"/>
              </a:spcBef>
              <a:spcAft>
                <a:spcPts val="1199"/>
              </a:spcAft>
            </a:pPr>
            <a:endParaRPr b="0" lang="en-US" sz="2000" spc="-1" strike="noStrike">
              <a:solidFill>
                <a:srgbClr val="000000"/>
              </a:solidFill>
              <a:latin typeface="Arial"/>
            </a:endParaRPr>
          </a:p>
        </p:txBody>
      </p:sp>
      <p:sp>
        <p:nvSpPr>
          <p:cNvPr id="518" name="TextShape 8"/>
          <p:cNvSpPr/>
          <p:nvPr/>
        </p:nvSpPr>
        <p:spPr>
          <a:xfrm>
            <a:off x="570600" y="3265920"/>
            <a:ext cx="4365000" cy="1221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endParaRPr b="0" lang="en-US" sz="1800" spc="-1" strike="noStrike">
              <a:solidFill>
                <a:srgbClr val="000000"/>
              </a:solidFill>
              <a:latin typeface="Arial"/>
              <a:ea typeface="DejaVu Sans"/>
            </a:endParaRPr>
          </a:p>
        </p:txBody>
      </p:sp>
      <p:pic>
        <p:nvPicPr>
          <p:cNvPr id="519" name="" descr=""/>
          <p:cNvPicPr/>
          <p:nvPr/>
        </p:nvPicPr>
        <p:blipFill>
          <a:blip r:embed="rId1"/>
          <a:stretch/>
        </p:blipFill>
        <p:spPr>
          <a:xfrm>
            <a:off x="731520" y="2128680"/>
            <a:ext cx="3553200" cy="2574720"/>
          </a:xfrm>
          <a:prstGeom prst="rect">
            <a:avLst/>
          </a:prstGeom>
          <a:ln w="0">
            <a:noFill/>
          </a:ln>
        </p:spPr>
      </p:pic>
      <p:pic>
        <p:nvPicPr>
          <p:cNvPr id="520" name="" descr=""/>
          <p:cNvPicPr/>
          <p:nvPr/>
        </p:nvPicPr>
        <p:blipFill>
          <a:blip r:embed="rId2"/>
          <a:stretch/>
        </p:blipFill>
        <p:spPr>
          <a:xfrm>
            <a:off x="4937760" y="2194560"/>
            <a:ext cx="4209840" cy="2994120"/>
          </a:xfrm>
          <a:prstGeom prst="rect">
            <a:avLst/>
          </a:prstGeom>
          <a:ln w="0">
            <a:noFill/>
          </a:ln>
        </p:spPr>
      </p:pic>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resetID="10">
                                  <p:stCondLst>
                                    <p:cond delay="0"/>
                                  </p:stCondLst>
                                  <p:childTnLst>
                                    <p:set>
                                      <p:cBhvr>
                                        <p:cTn id="104" dur="1" fill="hold">
                                          <p:stCondLst>
                                            <p:cond delay="0"/>
                                          </p:stCondLst>
                                        </p:cTn>
                                        <p:tgtEl>
                                          <p:spTgt spid="518">
                                            <p:txEl>
                                              <p:pRg st="0" end="0"/>
                                            </p:txEl>
                                          </p:spTgt>
                                        </p:tgtEl>
                                        <p:attrNameLst>
                                          <p:attrName>style.visibility</p:attrName>
                                        </p:attrNameLst>
                                      </p:cBhvr>
                                      <p:to>
                                        <p:strVal val="visible"/>
                                      </p:to>
                                    </p:set>
                                    <p:animEffect filter="fade" transition="in">
                                      <p:cBhvr additive="repl">
                                        <p:cTn id="105" dur="2000"/>
                                        <p:tgtEl>
                                          <p:spTgt spid="518">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2"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3"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4"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5"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26" name="CustomShape 6"/>
          <p:cNvSpPr/>
          <p:nvPr/>
        </p:nvSpPr>
        <p:spPr>
          <a:xfrm>
            <a:off x="504000" y="22608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Solar Disturbances</a:t>
            </a:r>
            <a:endParaRPr b="0" lang="en-US" sz="4400" spc="-1" strike="noStrike">
              <a:solidFill>
                <a:srgbClr val="000000"/>
              </a:solidFill>
              <a:latin typeface="Arial"/>
            </a:endParaRPr>
          </a:p>
        </p:txBody>
      </p:sp>
      <p:sp>
        <p:nvSpPr>
          <p:cNvPr id="527" name="CustomShape 7"/>
          <p:cNvSpPr/>
          <p:nvPr/>
        </p:nvSpPr>
        <p:spPr>
          <a:xfrm>
            <a:off x="504000" y="1138320"/>
            <a:ext cx="9067320" cy="3283920"/>
          </a:xfrm>
          <a:prstGeom prst="rect">
            <a:avLst/>
          </a:prstGeom>
          <a:noFill/>
          <a:ln w="0">
            <a:noFill/>
          </a:ln>
        </p:spPr>
        <p:style>
          <a:lnRef idx="0"/>
          <a:fillRef idx="0"/>
          <a:effectRef idx="0"/>
          <a:fontRef idx="minor"/>
        </p:style>
        <p:txBody>
          <a:bodyPr lIns="0" rIns="0" tIns="0" bIns="0" anchor="t">
            <a:normAutofit fontScale="61000"/>
          </a:bodyPr>
          <a:p>
            <a:pPr marL="750960" indent="-558720">
              <a:lnSpc>
                <a:spcPct val="100000"/>
              </a:lnSpc>
              <a:spcBef>
                <a:spcPts val="598"/>
              </a:spcBef>
              <a:spcAft>
                <a:spcPts val="1199"/>
              </a:spcAft>
              <a:buClr>
                <a:srgbClr val="000000"/>
              </a:buClr>
              <a:buSzPct val="45000"/>
              <a:buFont typeface="Wingdings" charset="2"/>
              <a:buChar char=""/>
            </a:pPr>
            <a:r>
              <a:rPr b="0" lang="en-US" sz="3200" spc="-1" strike="noStrike">
                <a:solidFill>
                  <a:srgbClr val="000000"/>
                </a:solidFill>
                <a:latin typeface="Arial"/>
                <a:ea typeface="Arial"/>
              </a:rPr>
              <a:t>Solar flare – a large eruption of energy and solar material on the surface of the Sun</a:t>
            </a:r>
            <a:endParaRPr b="0" lang="en-US" sz="3200" spc="-1" strike="noStrike">
              <a:solidFill>
                <a:srgbClr val="000000"/>
              </a:solidFill>
              <a:latin typeface="Arial"/>
            </a:endParaRPr>
          </a:p>
          <a:p>
            <a:pPr marL="750960" indent="-558720">
              <a:lnSpc>
                <a:spcPct val="100000"/>
              </a:lnSpc>
              <a:spcBef>
                <a:spcPts val="598"/>
              </a:spcBef>
              <a:spcAft>
                <a:spcPts val="1199"/>
              </a:spcAft>
              <a:buClr>
                <a:srgbClr val="000000"/>
              </a:buClr>
              <a:buSzPct val="45000"/>
              <a:buFont typeface="Wingdings" charset="2"/>
              <a:buChar char=""/>
            </a:pPr>
            <a:r>
              <a:rPr b="0" lang="en-US" sz="3200" spc="-1" strike="noStrike">
                <a:solidFill>
                  <a:srgbClr val="000000"/>
                </a:solidFill>
                <a:latin typeface="Arial"/>
                <a:ea typeface="Arial"/>
              </a:rPr>
              <a:t>Corona - The extended outer atmosphere of the Sun</a:t>
            </a:r>
            <a:endParaRPr b="0" lang="en-US" sz="3200" spc="-1" strike="noStrike">
              <a:solidFill>
                <a:srgbClr val="000000"/>
              </a:solidFill>
              <a:latin typeface="Arial"/>
            </a:endParaRPr>
          </a:p>
          <a:p>
            <a:pPr marL="750960" indent="-558720">
              <a:lnSpc>
                <a:spcPct val="100000"/>
              </a:lnSpc>
              <a:spcBef>
                <a:spcPts val="598"/>
              </a:spcBef>
              <a:spcAft>
                <a:spcPts val="1199"/>
              </a:spcAft>
              <a:buClr>
                <a:srgbClr val="000000"/>
              </a:buClr>
              <a:buSzPct val="45000"/>
              <a:buFont typeface="Wingdings" charset="2"/>
              <a:buChar char=""/>
            </a:pPr>
            <a:r>
              <a:rPr b="0" lang="en-US" sz="3200" spc="-1" strike="noStrike">
                <a:solidFill>
                  <a:srgbClr val="ff0000"/>
                </a:solidFill>
                <a:latin typeface="Arial"/>
                <a:ea typeface="Arial"/>
              </a:rPr>
              <a:t>Coronal hole – a weak area in the Sun’s outer layer where ionized gas and charged particles escape the Sun’s magnetic field</a:t>
            </a:r>
            <a:endParaRPr b="0" lang="en-US" sz="3200" spc="-1" strike="noStrike">
              <a:solidFill>
                <a:srgbClr val="000000"/>
              </a:solidFill>
              <a:latin typeface="Arial"/>
            </a:endParaRPr>
          </a:p>
          <a:p>
            <a:pPr marL="750960" indent="-558720">
              <a:lnSpc>
                <a:spcPct val="100000"/>
              </a:lnSpc>
              <a:spcBef>
                <a:spcPts val="598"/>
              </a:spcBef>
              <a:spcAft>
                <a:spcPts val="1199"/>
              </a:spcAft>
              <a:buClr>
                <a:srgbClr val="000000"/>
              </a:buClr>
              <a:buSzPct val="45000"/>
              <a:buFont typeface="Wingdings" charset="2"/>
              <a:buChar char=""/>
            </a:pPr>
            <a:r>
              <a:rPr b="0" lang="en-US" sz="3200" spc="-1" strike="noStrike">
                <a:solidFill>
                  <a:srgbClr val="ff0000"/>
                </a:solidFill>
                <a:latin typeface="Arial"/>
                <a:ea typeface="Arial"/>
              </a:rPr>
              <a:t>Coronal mass ejection (CME) – an ejection of large amounts of material from the corona</a:t>
            </a:r>
            <a:endParaRPr b="0" lang="en-US" sz="3200" spc="-1" strike="noStrike">
              <a:solidFill>
                <a:srgbClr val="000000"/>
              </a:solidFill>
              <a:latin typeface="Arial"/>
            </a:endParaRPr>
          </a:p>
          <a:p>
            <a:pPr lvl="1" marL="1503720" indent="-558720">
              <a:lnSpc>
                <a:spcPct val="100000"/>
              </a:lnSpc>
              <a:spcBef>
                <a:spcPts val="1134"/>
              </a:spcBef>
              <a:buClr>
                <a:srgbClr val="000000"/>
              </a:buClr>
              <a:buSzPct val="75000"/>
              <a:buFont typeface="Symbol"/>
              <a:buChar char=""/>
            </a:pPr>
            <a:r>
              <a:rPr b="0" lang="en-US" sz="3200" spc="-1" strike="noStrike">
                <a:solidFill>
                  <a:srgbClr val="ff0000"/>
                </a:solidFill>
                <a:latin typeface="Arial"/>
                <a:ea typeface="Arial"/>
              </a:rPr>
              <a:t>CME may be directed in a narrow stream or wide spray                        (usually disruptive to HF radio communications)</a:t>
            </a:r>
            <a:endParaRPr b="0" lang="en-US" sz="3200" spc="-1" strike="noStrike">
              <a:solidFill>
                <a:srgbClr val="000000"/>
              </a:solidFill>
              <a:latin typeface="Arial"/>
            </a:endParaRPr>
          </a:p>
        </p:txBody>
      </p:sp>
      <p:sp>
        <p:nvSpPr>
          <p:cNvPr id="528" name="CustomShape 8"/>
          <p:cNvSpPr/>
          <p:nvPr/>
        </p:nvSpPr>
        <p:spPr>
          <a:xfrm>
            <a:off x="3193200" y="4221360"/>
            <a:ext cx="176400" cy="42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0"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1"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2"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3"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4" name="CustomShape 6"/>
          <p:cNvSpPr/>
          <p:nvPr/>
        </p:nvSpPr>
        <p:spPr>
          <a:xfrm>
            <a:off x="504000" y="91440"/>
            <a:ext cx="9067320" cy="100152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Solar Disturbances</a:t>
            </a:r>
            <a:endParaRPr b="0" lang="en-US" sz="4400" spc="-1" strike="noStrike">
              <a:solidFill>
                <a:srgbClr val="000000"/>
              </a:solidFill>
              <a:latin typeface="Arial"/>
            </a:endParaRPr>
          </a:p>
        </p:txBody>
      </p:sp>
      <p:sp>
        <p:nvSpPr>
          <p:cNvPr id="535" name="CustomShape 7"/>
          <p:cNvSpPr/>
          <p:nvPr/>
        </p:nvSpPr>
        <p:spPr>
          <a:xfrm>
            <a:off x="504000" y="1097280"/>
            <a:ext cx="9067320" cy="3283920"/>
          </a:xfrm>
          <a:prstGeom prst="rect">
            <a:avLst/>
          </a:prstGeom>
          <a:noFill/>
          <a:ln w="0">
            <a:noFill/>
          </a:ln>
        </p:spPr>
        <p:style>
          <a:lnRef idx="0"/>
          <a:fillRef idx="0"/>
          <a:effectRef idx="0"/>
          <a:fontRef idx="minor"/>
        </p:style>
        <p:txBody>
          <a:bodyPr lIns="0" rIns="0" tIns="0" bIns="0" anchor="t">
            <a:normAutofit fontScale="80000"/>
          </a:bodyPr>
          <a:p>
            <a:pPr marL="447840" indent="-334080">
              <a:lnSpc>
                <a:spcPct val="100000"/>
              </a:lnSpc>
              <a:spcBef>
                <a:spcPts val="697"/>
              </a:spcBef>
              <a:spcAft>
                <a:spcPts val="1199"/>
              </a:spcAft>
              <a:buClr>
                <a:srgbClr val="000000"/>
              </a:buClr>
              <a:buSzPct val="45000"/>
              <a:buFont typeface="Wingdings" charset="2"/>
              <a:buChar char=""/>
            </a:pPr>
            <a:r>
              <a:rPr b="0" lang="en-US" sz="2800" spc="-1" strike="noStrike">
                <a:solidFill>
                  <a:srgbClr val="000000"/>
                </a:solidFill>
                <a:latin typeface="Arial"/>
                <a:ea typeface="SimSun"/>
              </a:rPr>
              <a:t>Geomagnetic Disturbances</a:t>
            </a:r>
            <a:endParaRPr b="0" lang="en-US" sz="2800" spc="-1" strike="noStrike">
              <a:solidFill>
                <a:srgbClr val="000000"/>
              </a:solidFill>
              <a:latin typeface="Arial"/>
            </a:endParaRPr>
          </a:p>
          <a:p>
            <a:pPr lvl="1" marL="897120" indent="-334080">
              <a:lnSpc>
                <a:spcPct val="100000"/>
              </a:lnSpc>
              <a:spcBef>
                <a:spcPts val="1134"/>
              </a:spcBef>
              <a:buClr>
                <a:srgbClr val="000000"/>
              </a:buClr>
              <a:buSzPct val="75000"/>
              <a:buFont typeface="Symbol"/>
              <a:buChar char=""/>
            </a:pPr>
            <a:r>
              <a:rPr b="0" lang="en-US" sz="2600" spc="-1" strike="noStrike">
                <a:solidFill>
                  <a:srgbClr val="000000"/>
                </a:solidFill>
                <a:latin typeface="Arial"/>
                <a:ea typeface="SimSun"/>
              </a:rPr>
              <a:t>The Sun gives off a stream of particles called </a:t>
            </a:r>
            <a:r>
              <a:rPr b="0" i="1" lang="en-US" sz="2600" spc="-1" strike="noStrike">
                <a:solidFill>
                  <a:srgbClr val="000000"/>
                </a:solidFill>
                <a:latin typeface="Arial"/>
                <a:ea typeface="SimSun"/>
              </a:rPr>
              <a:t>solar wind</a:t>
            </a:r>
            <a:endParaRPr b="0" lang="en-US" sz="2600" spc="-1" strike="noStrike">
              <a:solidFill>
                <a:srgbClr val="000000"/>
              </a:solidFill>
              <a:latin typeface="Arial"/>
            </a:endParaRPr>
          </a:p>
          <a:p>
            <a:pPr lvl="1" marL="897120" indent="-334080">
              <a:lnSpc>
                <a:spcPct val="100000"/>
              </a:lnSpc>
              <a:spcBef>
                <a:spcPts val="1134"/>
              </a:spcBef>
              <a:buClr>
                <a:srgbClr val="000000"/>
              </a:buClr>
              <a:buSzPct val="75000"/>
              <a:buFont typeface="Symbol"/>
              <a:buChar char=""/>
            </a:pPr>
            <a:r>
              <a:rPr b="0" lang="en-US" sz="2600" spc="-1" strike="noStrike">
                <a:solidFill>
                  <a:srgbClr val="e40d08"/>
                </a:solidFill>
                <a:latin typeface="Arial"/>
                <a:ea typeface="Arial"/>
              </a:rPr>
              <a:t>These can cause a</a:t>
            </a:r>
            <a:r>
              <a:rPr b="0" i="1" lang="en-US" sz="2600" spc="-1" strike="noStrike">
                <a:solidFill>
                  <a:srgbClr val="e40d08"/>
                </a:solidFill>
                <a:latin typeface="Arial"/>
                <a:ea typeface="Arial"/>
              </a:rPr>
              <a:t> Geomagnetic Storm, </a:t>
            </a:r>
            <a:r>
              <a:rPr b="0" lang="en-US" sz="2600" spc="-1" strike="noStrike">
                <a:solidFill>
                  <a:srgbClr val="e40d08"/>
                </a:solidFill>
                <a:latin typeface="Arial"/>
                <a:ea typeface="Arial"/>
              </a:rPr>
              <a:t>a temporary disturbance in the Earth's geomagnetic field (next slide)</a:t>
            </a:r>
            <a:endParaRPr b="0" lang="en-US" sz="2600" spc="-1" strike="noStrike">
              <a:solidFill>
                <a:srgbClr val="000000"/>
              </a:solidFill>
              <a:latin typeface="Arial"/>
            </a:endParaRPr>
          </a:p>
          <a:p>
            <a:pPr lvl="1" marL="897120" indent="-334080">
              <a:lnSpc>
                <a:spcPct val="100000"/>
              </a:lnSpc>
              <a:spcBef>
                <a:spcPts val="1134"/>
              </a:spcBef>
              <a:buClr>
                <a:srgbClr val="000000"/>
              </a:buClr>
              <a:buSzPct val="75000"/>
              <a:buFont typeface="Symbol"/>
              <a:buChar char=""/>
            </a:pPr>
            <a:r>
              <a:rPr b="0" lang="en-US" sz="2600" spc="-1" strike="noStrike">
                <a:solidFill>
                  <a:srgbClr val="e40d08"/>
                </a:solidFill>
                <a:latin typeface="Arial"/>
                <a:ea typeface="SimSun"/>
              </a:rPr>
              <a:t>Charged </a:t>
            </a:r>
            <a:r>
              <a:rPr b="0" i="1" lang="en-US" sz="2600" spc="-1" strike="noStrike" u="sng">
                <a:solidFill>
                  <a:srgbClr val="e40d08"/>
                </a:solidFill>
                <a:uFillTx/>
                <a:latin typeface="Arial"/>
                <a:ea typeface="SimSun"/>
              </a:rPr>
              <a:t>particles</a:t>
            </a:r>
            <a:r>
              <a:rPr b="0" lang="en-US" sz="2600" spc="-1" strike="noStrike">
                <a:solidFill>
                  <a:srgbClr val="e40d08"/>
                </a:solidFill>
                <a:latin typeface="Arial"/>
                <a:ea typeface="SimSun"/>
              </a:rPr>
              <a:t> from coronal holes and CMEs take </a:t>
            </a:r>
            <a:r>
              <a:rPr b="0" lang="en-US" sz="2600" spc="-1" strike="noStrike">
                <a:solidFill>
                  <a:srgbClr val="e40d08"/>
                </a:solidFill>
                <a:latin typeface="Arial"/>
                <a:ea typeface="Arial"/>
              </a:rPr>
              <a:t>from</a:t>
            </a:r>
            <a:r>
              <a:rPr b="0" lang="en-US" sz="2600" spc="-1" strike="noStrike">
                <a:solidFill>
                  <a:srgbClr val="e40d08"/>
                </a:solidFill>
                <a:latin typeface="Arial"/>
                <a:ea typeface="SimSun"/>
              </a:rPr>
              <a:t> </a:t>
            </a:r>
            <a:r>
              <a:rPr b="0" lang="en-US" sz="2600" spc="-1" strike="noStrike" u="sng">
                <a:solidFill>
                  <a:srgbClr val="e40d08"/>
                </a:solidFill>
                <a:uFillTx/>
                <a:latin typeface="Arial"/>
                <a:ea typeface="SimSun"/>
              </a:rPr>
              <a:t>15 hours to several days</a:t>
            </a:r>
            <a:r>
              <a:rPr b="0" lang="en-US" sz="2600" spc="-1" strike="noStrike">
                <a:solidFill>
                  <a:srgbClr val="e40d08"/>
                </a:solidFill>
                <a:latin typeface="Arial"/>
                <a:ea typeface="SimSun"/>
              </a:rPr>
              <a:t> to reach the Earth</a:t>
            </a:r>
            <a:endParaRPr b="0" lang="en-US" sz="2600" spc="-1" strike="noStrike">
              <a:solidFill>
                <a:srgbClr val="000000"/>
              </a:solidFill>
              <a:latin typeface="Arial"/>
            </a:endParaRPr>
          </a:p>
          <a:p>
            <a:pPr lvl="1" marL="897120" indent="-334080">
              <a:lnSpc>
                <a:spcPct val="100000"/>
              </a:lnSpc>
              <a:spcBef>
                <a:spcPts val="1134"/>
              </a:spcBef>
              <a:buClr>
                <a:srgbClr val="000000"/>
              </a:buClr>
              <a:buSzPct val="75000"/>
              <a:buFont typeface="Symbol"/>
              <a:buChar char=""/>
            </a:pPr>
            <a:r>
              <a:rPr b="0" lang="en-US" sz="2600" spc="-1" strike="noStrike">
                <a:solidFill>
                  <a:srgbClr val="000000"/>
                </a:solidFill>
                <a:latin typeface="Arial"/>
                <a:ea typeface="SimSun"/>
              </a:rPr>
              <a:t>Particles increase ionization in the E region</a:t>
            </a:r>
            <a:endParaRPr b="0" lang="en-US" sz="2600" spc="-1" strike="noStrike">
              <a:solidFill>
                <a:srgbClr val="000000"/>
              </a:solidFill>
              <a:latin typeface="Arial"/>
            </a:endParaRPr>
          </a:p>
          <a:p>
            <a:pPr lvl="1" marL="897120" indent="-334080">
              <a:lnSpc>
                <a:spcPct val="100000"/>
              </a:lnSpc>
              <a:spcBef>
                <a:spcPts val="1134"/>
              </a:spcBef>
              <a:buClr>
                <a:srgbClr val="000000"/>
              </a:buClr>
              <a:buSzPct val="75000"/>
              <a:buFont typeface="Symbol"/>
              <a:buChar char=""/>
            </a:pPr>
            <a:r>
              <a:rPr b="0" lang="en-US" sz="2600" spc="-1" strike="noStrike">
                <a:solidFill>
                  <a:srgbClr val="e40d08"/>
                </a:solidFill>
                <a:latin typeface="Arial"/>
                <a:ea typeface="SimSun"/>
              </a:rPr>
              <a:t>Causes auroral displays and geomagnetic storms</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7"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8"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39"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0"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1" name="CustomShape 6"/>
          <p:cNvSpPr/>
          <p:nvPr/>
        </p:nvSpPr>
        <p:spPr>
          <a:xfrm>
            <a:off x="504000" y="91440"/>
            <a:ext cx="9067320" cy="94176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Arial"/>
              </a:rPr>
              <a:t>Solar Disturbances</a:t>
            </a:r>
            <a:endParaRPr b="0" lang="en-US" sz="4400" spc="-1" strike="noStrike">
              <a:solidFill>
                <a:srgbClr val="000000"/>
              </a:solidFill>
              <a:latin typeface="Arial"/>
            </a:endParaRPr>
          </a:p>
        </p:txBody>
      </p:sp>
      <p:sp>
        <p:nvSpPr>
          <p:cNvPr id="542" name="CustomShape 7"/>
          <p:cNvSpPr/>
          <p:nvPr/>
        </p:nvSpPr>
        <p:spPr>
          <a:xfrm>
            <a:off x="182880" y="914400"/>
            <a:ext cx="9688320" cy="2830320"/>
          </a:xfrm>
          <a:prstGeom prst="rect">
            <a:avLst/>
          </a:prstGeom>
          <a:noFill/>
          <a:ln w="0">
            <a:noFill/>
          </a:ln>
        </p:spPr>
        <p:style>
          <a:lnRef idx="0"/>
          <a:fillRef idx="0"/>
          <a:effectRef idx="0"/>
          <a:fontRef idx="minor"/>
        </p:style>
        <p:txBody>
          <a:bodyPr lIns="0" rIns="0" tIns="0" bIns="0" anchor="t">
            <a:normAutofit fontScale="98000"/>
          </a:bodyPr>
          <a:p>
            <a:pPr marL="423360" indent="-313560">
              <a:lnSpc>
                <a:spcPct val="100000"/>
              </a:lnSpc>
              <a:spcBef>
                <a:spcPts val="550"/>
              </a:spcBef>
              <a:spcAft>
                <a:spcPts val="1199"/>
              </a:spcAft>
              <a:buClr>
                <a:srgbClr val="000000"/>
              </a:buClr>
              <a:buSzPct val="45000"/>
              <a:buFont typeface="Wingdings" charset="2"/>
              <a:buChar char=""/>
            </a:pPr>
            <a:r>
              <a:rPr b="0" lang="en-US" sz="2000" spc="-1" strike="noStrike">
                <a:solidFill>
                  <a:srgbClr val="e40d08"/>
                </a:solidFill>
                <a:latin typeface="Arial"/>
                <a:ea typeface="SimSun"/>
              </a:rPr>
              <a:t>Sudden changes in the geomagnetic field disrupts the upper ionosphere, causing long-distance paths </a:t>
            </a:r>
            <a:r>
              <a:rPr b="0" i="1" lang="en-US" sz="2000" spc="-1" strike="noStrike" u="sng">
                <a:solidFill>
                  <a:srgbClr val="e40d08"/>
                </a:solidFill>
                <a:uFillTx/>
                <a:latin typeface="Arial"/>
                <a:ea typeface="SimSun"/>
              </a:rPr>
              <a:t>at high latitudes</a:t>
            </a:r>
            <a:r>
              <a:rPr b="0" lang="en-US" sz="2000" spc="-1" strike="noStrike">
                <a:solidFill>
                  <a:srgbClr val="e40d08"/>
                </a:solidFill>
                <a:latin typeface="Arial"/>
                <a:ea typeface="SimSun"/>
              </a:rPr>
              <a:t> near the magnetic poles to be wiped out for a period of hours to days</a:t>
            </a:r>
            <a:endParaRPr b="0" lang="en-US" sz="2000" spc="-1" strike="noStrike">
              <a:solidFill>
                <a:srgbClr val="000000"/>
              </a:solidFill>
              <a:latin typeface="Arial"/>
            </a:endParaRPr>
          </a:p>
          <a:p>
            <a:pPr marL="423360" indent="-313560">
              <a:lnSpc>
                <a:spcPct val="100000"/>
              </a:lnSpc>
              <a:spcBef>
                <a:spcPts val="550"/>
              </a:spcBef>
              <a:spcAft>
                <a:spcPts val="1199"/>
              </a:spcAft>
              <a:buClr>
                <a:srgbClr val="000000"/>
              </a:buClr>
              <a:buSzPct val="45000"/>
              <a:buFont typeface="Wingdings" charset="2"/>
              <a:buChar char=""/>
            </a:pPr>
            <a:r>
              <a:rPr b="0" lang="en-US" sz="2000" spc="-1" strike="noStrike">
                <a:solidFill>
                  <a:srgbClr val="e40d08"/>
                </a:solidFill>
                <a:latin typeface="Arial"/>
                <a:ea typeface="SimSun"/>
              </a:rPr>
              <a:t>Auroras are actually gases ionized by the incoming charged particles as they flow vertically down into the atmosphere, guided by the </a:t>
            </a:r>
            <a:r>
              <a:rPr b="0" lang="en-US" sz="2000" spc="-1" strike="noStrike">
                <a:solidFill>
                  <a:srgbClr val="e40d08"/>
                </a:solidFill>
                <a:latin typeface="Arial"/>
                <a:ea typeface="Arial"/>
              </a:rPr>
              <a:t>intense </a:t>
            </a:r>
            <a:r>
              <a:rPr b="0" lang="en-US" sz="2000" spc="-1" strike="noStrike">
                <a:solidFill>
                  <a:srgbClr val="e40d08"/>
                </a:solidFill>
                <a:latin typeface="Arial"/>
                <a:ea typeface="SimSun"/>
              </a:rPr>
              <a:t>magnetic field</a:t>
            </a:r>
            <a:r>
              <a:rPr b="0" lang="en-US" sz="2000" spc="-1" strike="noStrike">
                <a:solidFill>
                  <a:srgbClr val="e40d08"/>
                </a:solidFill>
                <a:latin typeface="Arial"/>
                <a:ea typeface="Arial"/>
              </a:rPr>
              <a:t> near the magnetic poles</a:t>
            </a:r>
            <a:endParaRPr b="0" lang="en-US" sz="2000" spc="-1" strike="noStrike">
              <a:solidFill>
                <a:srgbClr val="000000"/>
              </a:solidFill>
              <a:latin typeface="Arial"/>
            </a:endParaRPr>
          </a:p>
          <a:p>
            <a:pPr marL="423360" indent="-313560">
              <a:lnSpc>
                <a:spcPct val="100000"/>
              </a:lnSpc>
              <a:spcBef>
                <a:spcPts val="550"/>
              </a:spcBef>
              <a:spcAft>
                <a:spcPts val="1199"/>
              </a:spcAft>
              <a:buClr>
                <a:srgbClr val="000000"/>
              </a:buClr>
              <a:buSzPct val="45000"/>
              <a:buFont typeface="Wingdings" charset="2"/>
              <a:buChar char=""/>
            </a:pPr>
            <a:r>
              <a:rPr b="0" lang="en-US" sz="2000" spc="-1" strike="noStrike">
                <a:solidFill>
                  <a:srgbClr val="e40d08"/>
                </a:solidFill>
                <a:latin typeface="Arial"/>
                <a:ea typeface="Arial"/>
              </a:rPr>
              <a:t>Auroras can reflect VHF signals - </a:t>
            </a:r>
            <a:r>
              <a:rPr b="0" lang="en-US" sz="2000" spc="-1" strike="noStrike">
                <a:solidFill>
                  <a:srgbClr val="e40d08"/>
                </a:solidFill>
                <a:latin typeface="Arial"/>
                <a:ea typeface="SimSun"/>
              </a:rPr>
              <a:t>Auroral propagation is strongest on 6 and 2     meters (signals will hiss or buzz)</a:t>
            </a:r>
            <a:endParaRPr b="0" lang="en-US" sz="2000" spc="-1" strike="noStrike">
              <a:solidFill>
                <a:srgbClr val="000000"/>
              </a:solidFill>
              <a:latin typeface="Arial"/>
            </a:endParaRPr>
          </a:p>
        </p:txBody>
      </p:sp>
      <p:pic>
        <p:nvPicPr>
          <p:cNvPr id="543" name="Picture 5" descr="400px-Magnetosphere_rendition"/>
          <p:cNvPicPr/>
          <p:nvPr/>
        </p:nvPicPr>
        <p:blipFill>
          <a:blip r:embed="rId1"/>
          <a:stretch/>
        </p:blipFill>
        <p:spPr>
          <a:xfrm>
            <a:off x="4737240" y="3596040"/>
            <a:ext cx="4311720" cy="1886760"/>
          </a:xfrm>
          <a:prstGeom prst="rect">
            <a:avLst/>
          </a:prstGeom>
          <a:ln w="0">
            <a:noFill/>
          </a:ln>
        </p:spPr>
      </p:pic>
    </p:spTree>
  </p:cSld>
  <mc:AlternateContent>
    <mc:Choice Requires="p14">
      <p:transition spd="slow" p14:dur="2000"/>
    </mc:Choice>
    <mc:Fallback>
      <p:transition spd="slow"/>
    </mc:Fallback>
  </mc:AlternateContent>
  <p:timing>
    <p:tnLst>
      <p:par>
        <p:cTn id="106" dur="indefinite" restart="never" nodeType="tmRoot">
          <p:childTnLst>
            <p:seq>
              <p:cTn id="107" dur="indefinite" nodeType="mainSeq">
                <p:childTnLst>
                  <p:par>
                    <p:cTn id="108" fill="hold">
                      <p:stCondLst>
                        <p:cond delay="0"/>
                      </p:stCondLst>
                      <p:childTnLst>
                        <p:par>
                          <p:cTn id="109" fill="hold">
                            <p:stCondLst>
                              <p:cond delay="0"/>
                            </p:stCondLst>
                            <p:childTnLst>
                              <p:par>
                                <p:cTn id="110" nodeType="withEffect" fill="hold" presetClass="entr" presetID="10">
                                  <p:stCondLst>
                                    <p:cond delay="2000"/>
                                  </p:stCondLst>
                                  <p:childTnLst>
                                    <p:set>
                                      <p:cBhvr>
                                        <p:cTn id="111" dur="1" fill="hold">
                                          <p:stCondLst>
                                            <p:cond delay="0"/>
                                          </p:stCondLst>
                                        </p:cTn>
                                        <p:tgtEl>
                                          <p:spTgt spid="543"/>
                                        </p:tgtEl>
                                        <p:attrNameLst>
                                          <p:attrName>style.visibility</p:attrName>
                                        </p:attrNameLst>
                                      </p:cBhvr>
                                      <p:to>
                                        <p:strVal val="visible"/>
                                      </p:to>
                                    </p:set>
                                    <p:animEffect filter="fade" transition="in">
                                      <p:cBhvr additive="repl">
                                        <p:cTn id="112" dur="2000"/>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5"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6"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7"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8"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49" name="CustomShape 6"/>
          <p:cNvSpPr/>
          <p:nvPr/>
        </p:nvSpPr>
        <p:spPr>
          <a:xfrm>
            <a:off x="1986120" y="1320840"/>
            <a:ext cx="6330600" cy="106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u="sng">
                <a:solidFill>
                  <a:srgbClr val="0000ff"/>
                </a:solidFill>
                <a:uFillTx/>
                <a:latin typeface="Times New Roman"/>
                <a:ea typeface="DejaVu Sans"/>
                <a:hlinkClick r:id="rId1"/>
              </a:rPr>
              <a:t>C:\Users\ai2n\Videos\General Course - Videos\VE3EN_6m_SSB_AURORA_Short.wmv</a:t>
            </a:r>
            <a:endParaRPr b="0" lang="en-US" sz="2400" spc="-1" strike="noStrike">
              <a:solidFill>
                <a:srgbClr val="000000"/>
              </a:solidFill>
              <a:latin typeface="Arial"/>
            </a:endParaRPr>
          </a:p>
        </p:txBody>
      </p:sp>
      <p:sp>
        <p:nvSpPr>
          <p:cNvPr id="550" name="CustomShape 7"/>
          <p:cNvSpPr/>
          <p:nvPr/>
        </p:nvSpPr>
        <p:spPr>
          <a:xfrm>
            <a:off x="457200" y="2671560"/>
            <a:ext cx="9619200" cy="1621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3600" spc="-1" strike="noStrike">
                <a:solidFill>
                  <a:srgbClr val="000000"/>
                </a:solidFill>
                <a:latin typeface="Arial"/>
                <a:ea typeface="DejaVu Sans"/>
              </a:rPr>
              <a:t>VE3EN 6m SSB AURORA</a:t>
            </a:r>
            <a:endParaRPr b="0" lang="en-US" sz="3600" spc="-1" strike="noStrike">
              <a:solidFill>
                <a:srgbClr val="000000"/>
              </a:solidFill>
              <a:latin typeface="Arial"/>
            </a:endParaRPr>
          </a:p>
          <a:p>
            <a:pPr algn="ctr">
              <a:lnSpc>
                <a:spcPct val="100000"/>
              </a:lnSpc>
            </a:pPr>
            <a:r>
              <a:rPr b="0" lang="en-US" sz="2200" spc="-1" strike="noStrike">
                <a:solidFill>
                  <a:srgbClr val="000000"/>
                </a:solidFill>
                <a:latin typeface="Arial"/>
                <a:ea typeface="DejaVu Sans"/>
              </a:rPr>
              <a:t>(note the slow, deliberate, speech to enhance intelligibility)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CustomShape 1"/>
          <p:cNvSpPr/>
          <p:nvPr/>
        </p:nvSpPr>
        <p:spPr>
          <a:xfrm>
            <a:off x="504000" y="2393640"/>
            <a:ext cx="9065520" cy="93888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2" name="CustomShape 2"/>
          <p:cNvSpPr/>
          <p:nvPr/>
        </p:nvSpPr>
        <p:spPr>
          <a:xfrm>
            <a:off x="504000" y="568080"/>
            <a:ext cx="9065520" cy="449172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3" name="CustomShape 3"/>
          <p:cNvSpPr/>
          <p:nvPr/>
        </p:nvSpPr>
        <p:spPr>
          <a:xfrm>
            <a:off x="3443760" y="5255280"/>
            <a:ext cx="3185280" cy="295560"/>
          </a:xfrm>
          <a:prstGeom prst="rect">
            <a:avLst/>
          </a:prstGeom>
          <a:noFill/>
          <a:ln w="93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4" name="CustomShape 4"/>
          <p:cNvSpPr/>
          <p:nvPr/>
        </p:nvSpPr>
        <p:spPr>
          <a:xfrm>
            <a:off x="504000" y="226080"/>
            <a:ext cx="9067320" cy="941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5" name="CustomShape 5"/>
          <p:cNvSpPr/>
          <p:nvPr/>
        </p:nvSpPr>
        <p:spPr>
          <a:xfrm>
            <a:off x="504000" y="1326600"/>
            <a:ext cx="9067320" cy="3283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556" name="CustomShape 6"/>
          <p:cNvSpPr/>
          <p:nvPr/>
        </p:nvSpPr>
        <p:spPr>
          <a:xfrm>
            <a:off x="0" y="2499480"/>
            <a:ext cx="10077840" cy="7113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400" spc="-1" strike="noStrike">
                <a:solidFill>
                  <a:srgbClr val="000000"/>
                </a:solidFill>
                <a:latin typeface="Arial"/>
                <a:ea typeface="Arial"/>
              </a:rPr>
              <a:t>Take Quiz 4</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
          <p:cNvSpPr/>
          <p:nvPr/>
        </p:nvSpPr>
        <p:spPr>
          <a:xfrm>
            <a:off x="457200" y="457200"/>
            <a:ext cx="923364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G3A01 - How does a higher sunspot number affect HF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Higher sunspot numbers generally indicate a greater probability of good propagation at higher frequencies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Lower sunspot numbers generally indicate greater probability of sporadic E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zero sunspot number indicates that radio propagation is not possible on any band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zero sunspot number indicates undisturbed conditions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
          <p:cNvSpPr/>
          <p:nvPr/>
        </p:nvSpPr>
        <p:spPr>
          <a:xfrm>
            <a:off x="457200" y="457200"/>
            <a:ext cx="9233640" cy="3838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G3A01 - How does a higher sunspot number affect HF propagation?</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A. Higher sunspot numbers generally indicate a greater probability of good propagation at higher frequencies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Lower sunspot numbers generally indicate greater probability of sporadic E propagation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A zero sunspot number indicates that radio propagation is not possible on any band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A zero sunspot number indicates undisturbed conditions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
          <p:cNvSpPr/>
          <p:nvPr/>
        </p:nvSpPr>
        <p:spPr>
          <a:xfrm>
            <a:off x="457200" y="45720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G3A04 - Which of the following are the least reliable bands for long-distance communications during periods of low solar activity?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80 meters and 160 meters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60 meters and 40 meters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30 meters and 20 meters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D. 15 meters, 12 meters, and 10 meters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
          <p:cNvSpPr/>
          <p:nvPr/>
        </p:nvSpPr>
        <p:spPr>
          <a:xfrm>
            <a:off x="457200" y="457200"/>
            <a:ext cx="9233640" cy="3213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000000"/>
                </a:solidFill>
                <a:latin typeface="Arial"/>
                <a:ea typeface="DejaVu Sans"/>
              </a:rPr>
              <a:t>G3A04 - Which of the following are the least reliable bands for long-distance communications during periods of low solar activity?</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A. 80 meters and 160 meters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B. 60 meters and 40 meters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000000"/>
                </a:solidFill>
                <a:latin typeface="Arial"/>
                <a:ea typeface="DejaVu Sans"/>
              </a:rPr>
              <a:t>C. 30 meters and 20 meters </a:t>
            </a:r>
            <a:endParaRPr b="0" lang="en-US" sz="2200" spc="-1" strike="noStrike">
              <a:solidFill>
                <a:srgbClr val="000000"/>
              </a:solidFill>
              <a:latin typeface="Arial"/>
            </a:endParaRPr>
          </a:p>
          <a:p>
            <a:pPr>
              <a:lnSpc>
                <a:spcPct val="100000"/>
              </a:lnSpc>
            </a:pPr>
            <a:endParaRPr b="0" lang="en-US" sz="2200" spc="-1" strike="noStrike">
              <a:solidFill>
                <a:srgbClr val="000000"/>
              </a:solidFill>
              <a:latin typeface="Arial"/>
            </a:endParaRPr>
          </a:p>
          <a:p>
            <a:pPr>
              <a:lnSpc>
                <a:spcPct val="100000"/>
              </a:lnSpc>
            </a:pPr>
            <a:r>
              <a:rPr b="0" lang="en-US" sz="2200" spc="-1" strike="noStrike">
                <a:solidFill>
                  <a:srgbClr val="ff0000"/>
                </a:solidFill>
                <a:latin typeface="Arial"/>
                <a:ea typeface="DejaVu Sans"/>
              </a:rPr>
              <a:t>D. 15 meters, 12 meters, and 10 meters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871</TotalTime>
  <Application>LibreOffice/7.4.6.2$Windows_X86_64 LibreOffice_project/5b1f5509c2decdade7fda905e3e1429a67acd63d</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2020-01-18T10:27:47Z</dcterms:created>
  <dc:creator/>
  <dc:description/>
  <dc:language>en-US</dc:language>
  <cp:lastModifiedBy/>
  <dcterms:modified xsi:type="dcterms:W3CDTF">2024-08-02T11:07:10Z</dcterms:modified>
  <cp:revision>274</cp:revision>
  <dc:subject/>
  <dc:title/>
</cp:coreProperties>
</file>

<file path=docProps/custom.xml><?xml version="1.0" encoding="utf-8"?>
<Properties xmlns="http://schemas.openxmlformats.org/officeDocument/2006/custom-properties" xmlns:vt="http://schemas.openxmlformats.org/officeDocument/2006/docPropsVTypes"/>
</file>